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53" r:id="rId2"/>
    <p:sldId id="259" r:id="rId3"/>
    <p:sldId id="292" r:id="rId4"/>
    <p:sldId id="293" r:id="rId5"/>
    <p:sldId id="278" r:id="rId6"/>
    <p:sldId id="290" r:id="rId7"/>
    <p:sldId id="289" r:id="rId8"/>
    <p:sldId id="280" r:id="rId9"/>
    <p:sldId id="260" r:id="rId10"/>
    <p:sldId id="294" r:id="rId11"/>
    <p:sldId id="281" r:id="rId12"/>
    <p:sldId id="282" r:id="rId13"/>
    <p:sldId id="283" r:id="rId14"/>
    <p:sldId id="288" r:id="rId15"/>
    <p:sldId id="284" r:id="rId16"/>
    <p:sldId id="676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776"/>
    <a:srgbClr val="00BEF0"/>
    <a:srgbClr val="82D0F5"/>
    <a:srgbClr val="C9E9FB"/>
    <a:srgbClr val="ED8B00"/>
    <a:srgbClr val="6E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76627" autoAdjust="0"/>
  </p:normalViewPr>
  <p:slideViewPr>
    <p:cSldViewPr snapToGrid="0" showGuides="1">
      <p:cViewPr varScale="1">
        <p:scale>
          <a:sx n="78" d="100"/>
          <a:sy n="78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fik1\Dropbox\Public_Agency\Kunder\Nets\NetsDagen2018\Ind\NMAS%20installations%20age%20distribution%20Sep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[NMAS installations age distribution Sep v2.xlsx]Pivot!PivotTable1</c:name>
    <c:fmtId val="2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Pivot!$C$3</c:f>
              <c:strCache>
                <c:ptCount val="1"/>
                <c:pt idx="0">
                  <c:v>NemID identiteter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Pivot!$A$4:$B$50</c:f>
              <c:multiLvlStrCache>
                <c:ptCount val="44"/>
                <c:lvl>
                  <c:pt idx="0">
                    <c:v>0-4</c:v>
                  </c:pt>
                  <c:pt idx="1">
                    <c:v>5-9</c:v>
                  </c:pt>
                  <c:pt idx="2">
                    <c:v>10-14</c:v>
                  </c:pt>
                  <c:pt idx="3">
                    <c:v>15-19</c:v>
                  </c:pt>
                  <c:pt idx="4">
                    <c:v>20-24</c:v>
                  </c:pt>
                  <c:pt idx="5">
                    <c:v>25-29</c:v>
                  </c:pt>
                  <c:pt idx="6">
                    <c:v>30-34</c:v>
                  </c:pt>
                  <c:pt idx="7">
                    <c:v>35-39</c:v>
                  </c:pt>
                  <c:pt idx="8">
                    <c:v>40-44</c:v>
                  </c:pt>
                  <c:pt idx="9">
                    <c:v>45-49</c:v>
                  </c:pt>
                  <c:pt idx="10">
                    <c:v>50-54</c:v>
                  </c:pt>
                  <c:pt idx="11">
                    <c:v>55-59</c:v>
                  </c:pt>
                  <c:pt idx="12">
                    <c:v>60-64</c:v>
                  </c:pt>
                  <c:pt idx="13">
                    <c:v>65-69</c:v>
                  </c:pt>
                  <c:pt idx="14">
                    <c:v>70-74</c:v>
                  </c:pt>
                  <c:pt idx="15">
                    <c:v>75-79</c:v>
                  </c:pt>
                  <c:pt idx="16">
                    <c:v>80-84</c:v>
                  </c:pt>
                  <c:pt idx="17">
                    <c:v>85-89</c:v>
                  </c:pt>
                  <c:pt idx="18">
                    <c:v>90-94</c:v>
                  </c:pt>
                  <c:pt idx="19">
                    <c:v>95-99</c:v>
                  </c:pt>
                  <c:pt idx="20">
                    <c:v>100-104</c:v>
                  </c:pt>
                  <c:pt idx="21">
                    <c:v>105-109</c:v>
                  </c:pt>
                  <c:pt idx="22">
                    <c:v>0-4</c:v>
                  </c:pt>
                  <c:pt idx="23">
                    <c:v>5-9</c:v>
                  </c:pt>
                  <c:pt idx="24">
                    <c:v>10-14</c:v>
                  </c:pt>
                  <c:pt idx="25">
                    <c:v>15-19</c:v>
                  </c:pt>
                  <c:pt idx="26">
                    <c:v>20-24</c:v>
                  </c:pt>
                  <c:pt idx="27">
                    <c:v>25-29</c:v>
                  </c:pt>
                  <c:pt idx="28">
                    <c:v>30-34</c:v>
                  </c:pt>
                  <c:pt idx="29">
                    <c:v>35-39</c:v>
                  </c:pt>
                  <c:pt idx="30">
                    <c:v>40-44</c:v>
                  </c:pt>
                  <c:pt idx="31">
                    <c:v>45-49</c:v>
                  </c:pt>
                  <c:pt idx="32">
                    <c:v>50-54</c:v>
                  </c:pt>
                  <c:pt idx="33">
                    <c:v>55-59</c:v>
                  </c:pt>
                  <c:pt idx="34">
                    <c:v>60-64</c:v>
                  </c:pt>
                  <c:pt idx="35">
                    <c:v>65-69</c:v>
                  </c:pt>
                  <c:pt idx="36">
                    <c:v>70-74</c:v>
                  </c:pt>
                  <c:pt idx="37">
                    <c:v>75-79</c:v>
                  </c:pt>
                  <c:pt idx="38">
                    <c:v>80-84</c:v>
                  </c:pt>
                  <c:pt idx="39">
                    <c:v>85-89</c:v>
                  </c:pt>
                  <c:pt idx="40">
                    <c:v>90-94</c:v>
                  </c:pt>
                  <c:pt idx="41">
                    <c:v>95-99</c:v>
                  </c:pt>
                  <c:pt idx="42">
                    <c:v>100-104</c:v>
                  </c:pt>
                  <c:pt idx="43">
                    <c:v>105-109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1</c:v>
                  </c:pt>
                  <c:pt idx="23">
                    <c:v>2</c:v>
                  </c:pt>
                  <c:pt idx="24">
                    <c:v>3</c:v>
                  </c:pt>
                  <c:pt idx="25">
                    <c:v>4</c:v>
                  </c:pt>
                  <c:pt idx="26">
                    <c:v>5</c:v>
                  </c:pt>
                  <c:pt idx="27">
                    <c:v>6</c:v>
                  </c:pt>
                  <c:pt idx="28">
                    <c:v>7</c:v>
                  </c:pt>
                  <c:pt idx="29">
                    <c:v>8</c:v>
                  </c:pt>
                  <c:pt idx="30">
                    <c:v>9</c:v>
                  </c:pt>
                  <c:pt idx="31">
                    <c:v>10</c:v>
                  </c:pt>
                  <c:pt idx="32">
                    <c:v>11</c:v>
                  </c:pt>
                  <c:pt idx="33">
                    <c:v>12</c:v>
                  </c:pt>
                  <c:pt idx="34">
                    <c:v>13</c:v>
                  </c:pt>
                  <c:pt idx="35">
                    <c:v>14</c:v>
                  </c:pt>
                  <c:pt idx="36">
                    <c:v>15</c:v>
                  </c:pt>
                  <c:pt idx="37">
                    <c:v>16</c:v>
                  </c:pt>
                  <c:pt idx="38">
                    <c:v>17</c:v>
                  </c:pt>
                  <c:pt idx="39">
                    <c:v>18</c:v>
                  </c:pt>
                  <c:pt idx="40">
                    <c:v>19</c:v>
                  </c:pt>
                  <c:pt idx="41">
                    <c:v>20</c:v>
                  </c:pt>
                  <c:pt idx="42">
                    <c:v>21</c:v>
                  </c:pt>
                  <c:pt idx="43">
                    <c:v>22</c:v>
                  </c:pt>
                </c:lvl>
                <c:lvl>
                  <c:pt idx="0">
                    <c:v>F</c:v>
                  </c:pt>
                  <c:pt idx="22">
                    <c:v>M</c:v>
                  </c:pt>
                </c:lvl>
              </c:multiLvlStrCache>
            </c:multiLvlStrRef>
          </c:cat>
          <c:val>
            <c:numRef>
              <c:f>Pivot!$C$4:$C$50</c:f>
              <c:numCache>
                <c:formatCode>_-* #,##0\ _k_r_._-;\-* #,##0\ _k_r_._-;_-* "-"??\ _k_r_._-;_-@_-</c:formatCode>
                <c:ptCount val="44"/>
                <c:pt idx="0">
                  <c:v>138</c:v>
                </c:pt>
                <c:pt idx="1">
                  <c:v>561</c:v>
                </c:pt>
                <c:pt idx="2">
                  <c:v>15784</c:v>
                </c:pt>
                <c:pt idx="3">
                  <c:v>164502</c:v>
                </c:pt>
                <c:pt idx="4">
                  <c:v>213115</c:v>
                </c:pt>
                <c:pt idx="5">
                  <c:v>235126</c:v>
                </c:pt>
                <c:pt idx="6">
                  <c:v>206876</c:v>
                </c:pt>
                <c:pt idx="7">
                  <c:v>191752</c:v>
                </c:pt>
                <c:pt idx="8">
                  <c:v>207648</c:v>
                </c:pt>
                <c:pt idx="9">
                  <c:v>212408</c:v>
                </c:pt>
                <c:pt idx="10">
                  <c:v>226520</c:v>
                </c:pt>
                <c:pt idx="11">
                  <c:v>199589</c:v>
                </c:pt>
                <c:pt idx="12">
                  <c:v>180934</c:v>
                </c:pt>
                <c:pt idx="13">
                  <c:v>169854</c:v>
                </c:pt>
                <c:pt idx="14">
                  <c:v>168462</c:v>
                </c:pt>
                <c:pt idx="15">
                  <c:v>108800</c:v>
                </c:pt>
                <c:pt idx="16">
                  <c:v>64197</c:v>
                </c:pt>
                <c:pt idx="17">
                  <c:v>31452</c:v>
                </c:pt>
                <c:pt idx="18">
                  <c:v>13093</c:v>
                </c:pt>
                <c:pt idx="19">
                  <c:v>3050</c:v>
                </c:pt>
                <c:pt idx="20">
                  <c:v>325</c:v>
                </c:pt>
                <c:pt idx="21">
                  <c:v>16</c:v>
                </c:pt>
                <c:pt idx="22">
                  <c:v>137</c:v>
                </c:pt>
                <c:pt idx="23">
                  <c:v>546</c:v>
                </c:pt>
                <c:pt idx="24">
                  <c:v>15264</c:v>
                </c:pt>
                <c:pt idx="25">
                  <c:v>170599</c:v>
                </c:pt>
                <c:pt idx="26">
                  <c:v>222616</c:v>
                </c:pt>
                <c:pt idx="27">
                  <c:v>244914</c:v>
                </c:pt>
                <c:pt idx="28">
                  <c:v>222202</c:v>
                </c:pt>
                <c:pt idx="29">
                  <c:v>207375</c:v>
                </c:pt>
                <c:pt idx="30">
                  <c:v>220571</c:v>
                </c:pt>
                <c:pt idx="31">
                  <c:v>224019</c:v>
                </c:pt>
                <c:pt idx="32">
                  <c:v>238192</c:v>
                </c:pt>
                <c:pt idx="33">
                  <c:v>205445</c:v>
                </c:pt>
                <c:pt idx="34">
                  <c:v>180776</c:v>
                </c:pt>
                <c:pt idx="35">
                  <c:v>164121</c:v>
                </c:pt>
                <c:pt idx="36">
                  <c:v>160669</c:v>
                </c:pt>
                <c:pt idx="37">
                  <c:v>98914</c:v>
                </c:pt>
                <c:pt idx="38">
                  <c:v>54643</c:v>
                </c:pt>
                <c:pt idx="39">
                  <c:v>23286</c:v>
                </c:pt>
                <c:pt idx="40">
                  <c:v>7219</c:v>
                </c:pt>
                <c:pt idx="41">
                  <c:v>1105</c:v>
                </c:pt>
                <c:pt idx="42">
                  <c:v>56</c:v>
                </c:pt>
                <c:pt idx="4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C-A14E-B74E-4A4B7098137A}"/>
            </c:ext>
          </c:extLst>
        </c:ser>
        <c:ser>
          <c:idx val="1"/>
          <c:order val="1"/>
          <c:tx>
            <c:strRef>
              <c:f>Pivot!$D$3</c:f>
              <c:strCache>
                <c:ptCount val="1"/>
                <c:pt idx="0">
                  <c:v>NemID identiteter med nøgleapp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Pivot!$A$4:$B$50</c:f>
              <c:multiLvlStrCache>
                <c:ptCount val="44"/>
                <c:lvl>
                  <c:pt idx="0">
                    <c:v>0-4</c:v>
                  </c:pt>
                  <c:pt idx="1">
                    <c:v>5-9</c:v>
                  </c:pt>
                  <c:pt idx="2">
                    <c:v>10-14</c:v>
                  </c:pt>
                  <c:pt idx="3">
                    <c:v>15-19</c:v>
                  </c:pt>
                  <c:pt idx="4">
                    <c:v>20-24</c:v>
                  </c:pt>
                  <c:pt idx="5">
                    <c:v>25-29</c:v>
                  </c:pt>
                  <c:pt idx="6">
                    <c:v>30-34</c:v>
                  </c:pt>
                  <c:pt idx="7">
                    <c:v>35-39</c:v>
                  </c:pt>
                  <c:pt idx="8">
                    <c:v>40-44</c:v>
                  </c:pt>
                  <c:pt idx="9">
                    <c:v>45-49</c:v>
                  </c:pt>
                  <c:pt idx="10">
                    <c:v>50-54</c:v>
                  </c:pt>
                  <c:pt idx="11">
                    <c:v>55-59</c:v>
                  </c:pt>
                  <c:pt idx="12">
                    <c:v>60-64</c:v>
                  </c:pt>
                  <c:pt idx="13">
                    <c:v>65-69</c:v>
                  </c:pt>
                  <c:pt idx="14">
                    <c:v>70-74</c:v>
                  </c:pt>
                  <c:pt idx="15">
                    <c:v>75-79</c:v>
                  </c:pt>
                  <c:pt idx="16">
                    <c:v>80-84</c:v>
                  </c:pt>
                  <c:pt idx="17">
                    <c:v>85-89</c:v>
                  </c:pt>
                  <c:pt idx="18">
                    <c:v>90-94</c:v>
                  </c:pt>
                  <c:pt idx="19">
                    <c:v>95-99</c:v>
                  </c:pt>
                  <c:pt idx="20">
                    <c:v>100-104</c:v>
                  </c:pt>
                  <c:pt idx="21">
                    <c:v>105-109</c:v>
                  </c:pt>
                  <c:pt idx="22">
                    <c:v>0-4</c:v>
                  </c:pt>
                  <c:pt idx="23">
                    <c:v>5-9</c:v>
                  </c:pt>
                  <c:pt idx="24">
                    <c:v>10-14</c:v>
                  </c:pt>
                  <c:pt idx="25">
                    <c:v>15-19</c:v>
                  </c:pt>
                  <c:pt idx="26">
                    <c:v>20-24</c:v>
                  </c:pt>
                  <c:pt idx="27">
                    <c:v>25-29</c:v>
                  </c:pt>
                  <c:pt idx="28">
                    <c:v>30-34</c:v>
                  </c:pt>
                  <c:pt idx="29">
                    <c:v>35-39</c:v>
                  </c:pt>
                  <c:pt idx="30">
                    <c:v>40-44</c:v>
                  </c:pt>
                  <c:pt idx="31">
                    <c:v>45-49</c:v>
                  </c:pt>
                  <c:pt idx="32">
                    <c:v>50-54</c:v>
                  </c:pt>
                  <c:pt idx="33">
                    <c:v>55-59</c:v>
                  </c:pt>
                  <c:pt idx="34">
                    <c:v>60-64</c:v>
                  </c:pt>
                  <c:pt idx="35">
                    <c:v>65-69</c:v>
                  </c:pt>
                  <c:pt idx="36">
                    <c:v>70-74</c:v>
                  </c:pt>
                  <c:pt idx="37">
                    <c:v>75-79</c:v>
                  </c:pt>
                  <c:pt idx="38">
                    <c:v>80-84</c:v>
                  </c:pt>
                  <c:pt idx="39">
                    <c:v>85-89</c:v>
                  </c:pt>
                  <c:pt idx="40">
                    <c:v>90-94</c:v>
                  </c:pt>
                  <c:pt idx="41">
                    <c:v>95-99</c:v>
                  </c:pt>
                  <c:pt idx="42">
                    <c:v>100-104</c:v>
                  </c:pt>
                  <c:pt idx="43">
                    <c:v>105-109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1</c:v>
                  </c:pt>
                  <c:pt idx="23">
                    <c:v>2</c:v>
                  </c:pt>
                  <c:pt idx="24">
                    <c:v>3</c:v>
                  </c:pt>
                  <c:pt idx="25">
                    <c:v>4</c:v>
                  </c:pt>
                  <c:pt idx="26">
                    <c:v>5</c:v>
                  </c:pt>
                  <c:pt idx="27">
                    <c:v>6</c:v>
                  </c:pt>
                  <c:pt idx="28">
                    <c:v>7</c:v>
                  </c:pt>
                  <c:pt idx="29">
                    <c:v>8</c:v>
                  </c:pt>
                  <c:pt idx="30">
                    <c:v>9</c:v>
                  </c:pt>
                  <c:pt idx="31">
                    <c:v>10</c:v>
                  </c:pt>
                  <c:pt idx="32">
                    <c:v>11</c:v>
                  </c:pt>
                  <c:pt idx="33">
                    <c:v>12</c:v>
                  </c:pt>
                  <c:pt idx="34">
                    <c:v>13</c:v>
                  </c:pt>
                  <c:pt idx="35">
                    <c:v>14</c:v>
                  </c:pt>
                  <c:pt idx="36">
                    <c:v>15</c:v>
                  </c:pt>
                  <c:pt idx="37">
                    <c:v>16</c:v>
                  </c:pt>
                  <c:pt idx="38">
                    <c:v>17</c:v>
                  </c:pt>
                  <c:pt idx="39">
                    <c:v>18</c:v>
                  </c:pt>
                  <c:pt idx="40">
                    <c:v>19</c:v>
                  </c:pt>
                  <c:pt idx="41">
                    <c:v>20</c:v>
                  </c:pt>
                  <c:pt idx="42">
                    <c:v>21</c:v>
                  </c:pt>
                  <c:pt idx="43">
                    <c:v>22</c:v>
                  </c:pt>
                </c:lvl>
                <c:lvl>
                  <c:pt idx="0">
                    <c:v>F</c:v>
                  </c:pt>
                  <c:pt idx="22">
                    <c:v>M</c:v>
                  </c:pt>
                </c:lvl>
              </c:multiLvlStrCache>
            </c:multiLvlStrRef>
          </c:cat>
          <c:val>
            <c:numRef>
              <c:f>Pivot!$D$4:$D$50</c:f>
              <c:numCache>
                <c:formatCode>_-* #,##0\ _k_r_._-;\-* #,##0\ _k_r_._-;_-* "-"??\ _k_r_._-;_-@_-</c:formatCode>
                <c:ptCount val="44"/>
                <c:pt idx="0">
                  <c:v>0</c:v>
                </c:pt>
                <c:pt idx="1">
                  <c:v>3</c:v>
                </c:pt>
                <c:pt idx="2">
                  <c:v>330</c:v>
                </c:pt>
                <c:pt idx="3">
                  <c:v>15281</c:v>
                </c:pt>
                <c:pt idx="4">
                  <c:v>25278</c:v>
                </c:pt>
                <c:pt idx="5">
                  <c:v>29749</c:v>
                </c:pt>
                <c:pt idx="6">
                  <c:v>30525</c:v>
                </c:pt>
                <c:pt idx="7">
                  <c:v>31138</c:v>
                </c:pt>
                <c:pt idx="8">
                  <c:v>36310</c:v>
                </c:pt>
                <c:pt idx="9">
                  <c:v>36712</c:v>
                </c:pt>
                <c:pt idx="10">
                  <c:v>37547</c:v>
                </c:pt>
                <c:pt idx="11">
                  <c:v>29408</c:v>
                </c:pt>
                <c:pt idx="12">
                  <c:v>23832</c:v>
                </c:pt>
                <c:pt idx="13">
                  <c:v>17593</c:v>
                </c:pt>
                <c:pt idx="14">
                  <c:v>11594</c:v>
                </c:pt>
                <c:pt idx="15">
                  <c:v>4043</c:v>
                </c:pt>
                <c:pt idx="16">
                  <c:v>1153</c:v>
                </c:pt>
                <c:pt idx="17">
                  <c:v>279</c:v>
                </c:pt>
                <c:pt idx="18">
                  <c:v>70</c:v>
                </c:pt>
                <c:pt idx="19">
                  <c:v>7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434</c:v>
                </c:pt>
                <c:pt idx="25">
                  <c:v>19946</c:v>
                </c:pt>
                <c:pt idx="26">
                  <c:v>33633</c:v>
                </c:pt>
                <c:pt idx="27">
                  <c:v>42933</c:v>
                </c:pt>
                <c:pt idx="28">
                  <c:v>48600</c:v>
                </c:pt>
                <c:pt idx="29">
                  <c:v>51468</c:v>
                </c:pt>
                <c:pt idx="30">
                  <c:v>58705</c:v>
                </c:pt>
                <c:pt idx="31">
                  <c:v>59605</c:v>
                </c:pt>
                <c:pt idx="32">
                  <c:v>57529</c:v>
                </c:pt>
                <c:pt idx="33">
                  <c:v>43292</c:v>
                </c:pt>
                <c:pt idx="34">
                  <c:v>35098</c:v>
                </c:pt>
                <c:pt idx="35">
                  <c:v>27987</c:v>
                </c:pt>
                <c:pt idx="36">
                  <c:v>21410</c:v>
                </c:pt>
                <c:pt idx="37">
                  <c:v>8054</c:v>
                </c:pt>
                <c:pt idx="38">
                  <c:v>2413</c:v>
                </c:pt>
                <c:pt idx="39">
                  <c:v>575</c:v>
                </c:pt>
                <c:pt idx="40">
                  <c:v>85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9C-A14E-B74E-4A4B70981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2229816"/>
        <c:axId val="352229488"/>
      </c:barChart>
      <c:lineChart>
        <c:grouping val="standard"/>
        <c:varyColors val="0"/>
        <c:ser>
          <c:idx val="2"/>
          <c:order val="2"/>
          <c:tx>
            <c:strRef>
              <c:f>Pivot!$E$3</c:f>
              <c:strCache>
                <c:ptCount val="1"/>
                <c:pt idx="0">
                  <c:v>Andel NemID identiteter med nøgleapp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Pivot!$A$4:$B$50</c:f>
              <c:multiLvlStrCache>
                <c:ptCount val="44"/>
                <c:lvl>
                  <c:pt idx="0">
                    <c:v>0-4</c:v>
                  </c:pt>
                  <c:pt idx="1">
                    <c:v>5-9</c:v>
                  </c:pt>
                  <c:pt idx="2">
                    <c:v>10-14</c:v>
                  </c:pt>
                  <c:pt idx="3">
                    <c:v>15-19</c:v>
                  </c:pt>
                  <c:pt idx="4">
                    <c:v>20-24</c:v>
                  </c:pt>
                  <c:pt idx="5">
                    <c:v>25-29</c:v>
                  </c:pt>
                  <c:pt idx="6">
                    <c:v>30-34</c:v>
                  </c:pt>
                  <c:pt idx="7">
                    <c:v>35-39</c:v>
                  </c:pt>
                  <c:pt idx="8">
                    <c:v>40-44</c:v>
                  </c:pt>
                  <c:pt idx="9">
                    <c:v>45-49</c:v>
                  </c:pt>
                  <c:pt idx="10">
                    <c:v>50-54</c:v>
                  </c:pt>
                  <c:pt idx="11">
                    <c:v>55-59</c:v>
                  </c:pt>
                  <c:pt idx="12">
                    <c:v>60-64</c:v>
                  </c:pt>
                  <c:pt idx="13">
                    <c:v>65-69</c:v>
                  </c:pt>
                  <c:pt idx="14">
                    <c:v>70-74</c:v>
                  </c:pt>
                  <c:pt idx="15">
                    <c:v>75-79</c:v>
                  </c:pt>
                  <c:pt idx="16">
                    <c:v>80-84</c:v>
                  </c:pt>
                  <c:pt idx="17">
                    <c:v>85-89</c:v>
                  </c:pt>
                  <c:pt idx="18">
                    <c:v>90-94</c:v>
                  </c:pt>
                  <c:pt idx="19">
                    <c:v>95-99</c:v>
                  </c:pt>
                  <c:pt idx="20">
                    <c:v>100-104</c:v>
                  </c:pt>
                  <c:pt idx="21">
                    <c:v>105-109</c:v>
                  </c:pt>
                  <c:pt idx="22">
                    <c:v>0-4</c:v>
                  </c:pt>
                  <c:pt idx="23">
                    <c:v>5-9</c:v>
                  </c:pt>
                  <c:pt idx="24">
                    <c:v>10-14</c:v>
                  </c:pt>
                  <c:pt idx="25">
                    <c:v>15-19</c:v>
                  </c:pt>
                  <c:pt idx="26">
                    <c:v>20-24</c:v>
                  </c:pt>
                  <c:pt idx="27">
                    <c:v>25-29</c:v>
                  </c:pt>
                  <c:pt idx="28">
                    <c:v>30-34</c:v>
                  </c:pt>
                  <c:pt idx="29">
                    <c:v>35-39</c:v>
                  </c:pt>
                  <c:pt idx="30">
                    <c:v>40-44</c:v>
                  </c:pt>
                  <c:pt idx="31">
                    <c:v>45-49</c:v>
                  </c:pt>
                  <c:pt idx="32">
                    <c:v>50-54</c:v>
                  </c:pt>
                  <c:pt idx="33">
                    <c:v>55-59</c:v>
                  </c:pt>
                  <c:pt idx="34">
                    <c:v>60-64</c:v>
                  </c:pt>
                  <c:pt idx="35">
                    <c:v>65-69</c:v>
                  </c:pt>
                  <c:pt idx="36">
                    <c:v>70-74</c:v>
                  </c:pt>
                  <c:pt idx="37">
                    <c:v>75-79</c:v>
                  </c:pt>
                  <c:pt idx="38">
                    <c:v>80-84</c:v>
                  </c:pt>
                  <c:pt idx="39">
                    <c:v>85-89</c:v>
                  </c:pt>
                  <c:pt idx="40">
                    <c:v>90-94</c:v>
                  </c:pt>
                  <c:pt idx="41">
                    <c:v>95-99</c:v>
                  </c:pt>
                  <c:pt idx="42">
                    <c:v>100-104</c:v>
                  </c:pt>
                  <c:pt idx="43">
                    <c:v>105-109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1</c:v>
                  </c:pt>
                  <c:pt idx="23">
                    <c:v>2</c:v>
                  </c:pt>
                  <c:pt idx="24">
                    <c:v>3</c:v>
                  </c:pt>
                  <c:pt idx="25">
                    <c:v>4</c:v>
                  </c:pt>
                  <c:pt idx="26">
                    <c:v>5</c:v>
                  </c:pt>
                  <c:pt idx="27">
                    <c:v>6</c:v>
                  </c:pt>
                  <c:pt idx="28">
                    <c:v>7</c:v>
                  </c:pt>
                  <c:pt idx="29">
                    <c:v>8</c:v>
                  </c:pt>
                  <c:pt idx="30">
                    <c:v>9</c:v>
                  </c:pt>
                  <c:pt idx="31">
                    <c:v>10</c:v>
                  </c:pt>
                  <c:pt idx="32">
                    <c:v>11</c:v>
                  </c:pt>
                  <c:pt idx="33">
                    <c:v>12</c:v>
                  </c:pt>
                  <c:pt idx="34">
                    <c:v>13</c:v>
                  </c:pt>
                  <c:pt idx="35">
                    <c:v>14</c:v>
                  </c:pt>
                  <c:pt idx="36">
                    <c:v>15</c:v>
                  </c:pt>
                  <c:pt idx="37">
                    <c:v>16</c:v>
                  </c:pt>
                  <c:pt idx="38">
                    <c:v>17</c:v>
                  </c:pt>
                  <c:pt idx="39">
                    <c:v>18</c:v>
                  </c:pt>
                  <c:pt idx="40">
                    <c:v>19</c:v>
                  </c:pt>
                  <c:pt idx="41">
                    <c:v>20</c:v>
                  </c:pt>
                  <c:pt idx="42">
                    <c:v>21</c:v>
                  </c:pt>
                  <c:pt idx="43">
                    <c:v>22</c:v>
                  </c:pt>
                </c:lvl>
                <c:lvl>
                  <c:pt idx="0">
                    <c:v>F</c:v>
                  </c:pt>
                  <c:pt idx="22">
                    <c:v>M</c:v>
                  </c:pt>
                </c:lvl>
              </c:multiLvlStrCache>
            </c:multiLvlStrRef>
          </c:cat>
          <c:val>
            <c:numRef>
              <c:f>Pivot!$E$4:$E$50</c:f>
              <c:numCache>
                <c:formatCode>0.0%</c:formatCode>
                <c:ptCount val="44"/>
                <c:pt idx="0">
                  <c:v>0</c:v>
                </c:pt>
                <c:pt idx="1">
                  <c:v>5.3475935828877002E-3</c:v>
                </c:pt>
                <c:pt idx="2">
                  <c:v>2.0907247845919918E-2</c:v>
                </c:pt>
                <c:pt idx="3">
                  <c:v>9.2892487629329737E-2</c:v>
                </c:pt>
                <c:pt idx="4">
                  <c:v>0.11861201698613424</c:v>
                </c:pt>
                <c:pt idx="5">
                  <c:v>0.12652365114874578</c:v>
                </c:pt>
                <c:pt idx="6">
                  <c:v>0.14755215684758019</c:v>
                </c:pt>
                <c:pt idx="7">
                  <c:v>0.16238683299261547</c:v>
                </c:pt>
                <c:pt idx="8">
                  <c:v>0.17486323008167667</c:v>
                </c:pt>
                <c:pt idx="9">
                  <c:v>0.17283718127377501</c:v>
                </c:pt>
                <c:pt idx="10">
                  <c:v>0.1657557831538054</c:v>
                </c:pt>
                <c:pt idx="11">
                  <c:v>0.14734278943228335</c:v>
                </c:pt>
                <c:pt idx="12">
                  <c:v>0.13171653752196932</c:v>
                </c:pt>
                <c:pt idx="13">
                  <c:v>0.10357718982184699</c:v>
                </c:pt>
                <c:pt idx="14">
                  <c:v>6.8822642495043398E-2</c:v>
                </c:pt>
                <c:pt idx="15">
                  <c:v>3.7159926470588238E-2</c:v>
                </c:pt>
                <c:pt idx="16">
                  <c:v>1.7960340825895291E-2</c:v>
                </c:pt>
                <c:pt idx="17">
                  <c:v>8.8706600534147265E-3</c:v>
                </c:pt>
                <c:pt idx="18">
                  <c:v>5.3463682883983805E-3</c:v>
                </c:pt>
                <c:pt idx="19">
                  <c:v>2.2950819672131148E-3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3.663003663003663E-3</c:v>
                </c:pt>
                <c:pt idx="24">
                  <c:v>2.8432914046121593E-2</c:v>
                </c:pt>
                <c:pt idx="25">
                  <c:v>0.11691744969196771</c:v>
                </c:pt>
                <c:pt idx="26">
                  <c:v>0.15108078484924714</c:v>
                </c:pt>
                <c:pt idx="27">
                  <c:v>0.17529826796344838</c:v>
                </c:pt>
                <c:pt idx="28">
                  <c:v>0.21871990351121953</c:v>
                </c:pt>
                <c:pt idx="29">
                  <c:v>0.24818806509945751</c:v>
                </c:pt>
                <c:pt idx="30">
                  <c:v>0.2661501285300425</c:v>
                </c:pt>
                <c:pt idx="31">
                  <c:v>0.2660711814622867</c:v>
                </c:pt>
                <c:pt idx="32">
                  <c:v>0.24152364479075702</c:v>
                </c:pt>
                <c:pt idx="33">
                  <c:v>0.21072306456715909</c:v>
                </c:pt>
                <c:pt idx="34">
                  <c:v>0.19415187856795149</c:v>
                </c:pt>
                <c:pt idx="35">
                  <c:v>0.17052662364962437</c:v>
                </c:pt>
                <c:pt idx="36">
                  <c:v>0.1332553261674623</c:v>
                </c:pt>
                <c:pt idx="37">
                  <c:v>8.1424267545544618E-2</c:v>
                </c:pt>
                <c:pt idx="38">
                  <c:v>4.4159361674871438E-2</c:v>
                </c:pt>
                <c:pt idx="39">
                  <c:v>2.4692948552778492E-2</c:v>
                </c:pt>
                <c:pt idx="40">
                  <c:v>1.1774484000554093E-2</c:v>
                </c:pt>
                <c:pt idx="41">
                  <c:v>6.3348416289592761E-3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9C-A14E-B74E-4A4B70981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464056"/>
        <c:axId val="555821608"/>
      </c:lineChart>
      <c:catAx>
        <c:axId val="35222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9488"/>
        <c:crosses val="autoZero"/>
        <c:auto val="1"/>
        <c:lblAlgn val="ctr"/>
        <c:lblOffset val="100"/>
        <c:noMultiLvlLbl val="0"/>
      </c:catAx>
      <c:valAx>
        <c:axId val="35222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_-* #,##0\ _k_r_._-;\-* #,##0\ _k_r_._-;_-* &quot;-&quot;??\ _k_r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9816"/>
        <c:crosses val="autoZero"/>
        <c:crossBetween val="between"/>
      </c:valAx>
      <c:valAx>
        <c:axId val="55582160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464056"/>
        <c:crosses val="max"/>
        <c:crossBetween val="between"/>
      </c:valAx>
      <c:catAx>
        <c:axId val="446464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5821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7603122052346"/>
          <c:y val="0.27554164554277305"/>
          <c:w val="0.83548619647179068"/>
          <c:h val="0.503310702185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Juni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PC</c:v>
                </c:pt>
                <c:pt idx="1">
                  <c:v>Mobil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5-904E-90BD-043ACCB929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Sep.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PC</c:v>
                </c:pt>
                <c:pt idx="1">
                  <c:v>Mobil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5-904E-90BD-043ACCB92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769648"/>
        <c:axId val="695950592"/>
      </c:barChart>
      <c:catAx>
        <c:axId val="26876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950592"/>
        <c:crosses val="autoZero"/>
        <c:auto val="1"/>
        <c:lblAlgn val="ctr"/>
        <c:lblOffset val="100"/>
        <c:noMultiLvlLbl val="0"/>
      </c:catAx>
      <c:valAx>
        <c:axId val="69595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76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71287929949282"/>
          <c:y val="0.12290703189727868"/>
          <c:w val="0.29417983142153664"/>
          <c:h val="8.7833430834022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7603122052346"/>
          <c:y val="0.27554164554277305"/>
          <c:w val="0.83548619647179068"/>
          <c:h val="0.503310702185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Juni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Nøglekort</c:v>
                </c:pt>
                <c:pt idx="1">
                  <c:v>Nøgleviser</c:v>
                </c:pt>
                <c:pt idx="2">
                  <c:v>Nøgleapp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30126016</c:v>
                </c:pt>
                <c:pt idx="1">
                  <c:v>1464041</c:v>
                </c:pt>
                <c:pt idx="2">
                  <c:v>3672237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7-974A-91D6-82BF1E9556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Sep.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Nøglekort</c:v>
                </c:pt>
                <c:pt idx="1">
                  <c:v>Nøgleviser</c:v>
                </c:pt>
                <c:pt idx="2">
                  <c:v>Nøgleapp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26009254</c:v>
                </c:pt>
                <c:pt idx="1">
                  <c:v>1235608</c:v>
                </c:pt>
                <c:pt idx="2">
                  <c:v>5310076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7-974A-91D6-82BF1E955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769648"/>
        <c:axId val="695950592"/>
      </c:barChart>
      <c:catAx>
        <c:axId val="26876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950592"/>
        <c:crosses val="autoZero"/>
        <c:auto val="1"/>
        <c:lblAlgn val="ctr"/>
        <c:lblOffset val="100"/>
        <c:noMultiLvlLbl val="0"/>
      </c:catAx>
      <c:valAx>
        <c:axId val="69595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76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71287929949282"/>
          <c:y val="0.12290703189727868"/>
          <c:w val="0.29417983142153664"/>
          <c:h val="8.7833430834022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05/10/2018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62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u="sng" dirty="0">
                <a:cs typeface="Arial" panose="020B0604020202020204" pitchFamily="34" charset="0"/>
              </a:rPr>
              <a:t>Hovedpunkter</a:t>
            </a:r>
          </a:p>
          <a:p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Tak for jeres tid. Jeg håber i får en interessant dag sammen med alle vores medarbejder her på </a:t>
            </a:r>
            <a:r>
              <a:rPr lang="da-DK" dirty="0" err="1"/>
              <a:t>Netsdagen</a:t>
            </a:r>
            <a:r>
              <a:rPr lang="da-DK" dirty="0"/>
              <a:t> i Danmark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80C0D-6B5A-8342-9221-3BA11D1D76E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15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0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55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46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9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9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2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D684C249-6FAE-4932-BE9A-0B538480334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C9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1" y="2759384"/>
            <a:ext cx="10748100" cy="718384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en-GB" noProof="0" dirty="0"/>
              <a:t>Insert title in maximum one line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3755479"/>
            <a:ext cx="10748963" cy="792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subtitle in maximum two lines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4F47B8B-7096-43FE-84B3-BA3E93CC8C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5805218"/>
            <a:ext cx="4860000" cy="180000"/>
          </a:xfrm>
        </p:spPr>
        <p:txBody>
          <a:bodyPr anchor="b" anchorCtr="0"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Insert date DD.MM.YEAR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223162E8-9EF5-497A-BD59-DAEEB772A8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6020334"/>
            <a:ext cx="4860000" cy="320675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Insert name, title and department of presenter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57957277-FFAA-4F9B-9DF9-49BE404D5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800000" cy="526927"/>
          </a:xfrm>
          <a:prstGeom prst="rect">
            <a:avLst/>
          </a:prstGeom>
        </p:spPr>
      </p:pic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A1571D3E-E42A-483C-9C09-D30A00C81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1DDA0BDB-E54A-44CB-AD6F-FAF894C7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9E2F0024-C5A0-4908-9F5B-5DC182114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20B0A87-A9CB-4BD9-9CBE-9608F1A91846}" type="datetime1">
              <a:rPr lang="en-GB" smtClean="0"/>
              <a:t>05/10/2018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,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668" y="1166935"/>
            <a:ext cx="10752665" cy="677889"/>
          </a:xfrm>
        </p:spPr>
        <p:txBody>
          <a:bodyPr>
            <a:normAutofit/>
          </a:bodyPr>
          <a:lstStyle>
            <a:lvl1pPr marL="0" indent="0" algn="l">
              <a:buNone/>
              <a:defRPr lang="en-GB" sz="1600" i="1" kern="1200" baseline="0" noProof="0" dirty="0" smtClean="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insert lead in maximum two lines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719667" y="2133601"/>
            <a:ext cx="5183719" cy="391318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/>
          </p:nvPr>
        </p:nvSpPr>
        <p:spPr>
          <a:xfrm>
            <a:off x="6288615" y="2133602"/>
            <a:ext cx="5183716" cy="39131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05F1E-74DD-4773-A098-7FD532B44DAA}" type="datetime3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October, 2018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993A5-71AC-4FC9-BA31-3E15C92EC10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4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41AB88-87EE-894F-A1A0-99EB96BA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58409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sz="4800" dirty="0">
                <a:solidFill>
                  <a:srgbClr val="C9E9FB"/>
                </a:solidFill>
                <a:latin typeface="+mn-lt"/>
              </a:rPr>
              <a:t>Breaker page </a:t>
            </a:r>
            <a:r>
              <a:rPr lang="en-GB" sz="4800" dirty="0">
                <a:solidFill>
                  <a:schemeClr val="bg1"/>
                </a:solidFill>
                <a:latin typeface="+mn-lt"/>
              </a:rPr>
              <a:t>insert headline </a:t>
            </a:r>
            <a:br>
              <a:rPr lang="en-GB" sz="4800" dirty="0">
                <a:solidFill>
                  <a:schemeClr val="bg1"/>
                </a:solidFill>
                <a:latin typeface="+mn-lt"/>
              </a:rPr>
            </a:br>
            <a:r>
              <a:rPr lang="en-GB" sz="4800" dirty="0">
                <a:solidFill>
                  <a:schemeClr val="bg1"/>
                </a:solidFill>
                <a:latin typeface="+mn-lt"/>
              </a:rPr>
              <a:t>in one or several lines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EC91A8-755E-0B4F-AF93-3E1B152E3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8816"/>
            <a:ext cx="10515600" cy="15001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Insert subtitle in one or several lines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E18BE-A29A-1849-BAD6-CE362F860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2301" y="6193300"/>
            <a:ext cx="1220904" cy="3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D684C249-6FAE-4932-BE9A-0B538480334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C9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1" y="2761200"/>
            <a:ext cx="10748100" cy="720000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en-GB" noProof="0" dirty="0"/>
              <a:t>Insert title in maximum one line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3755479"/>
            <a:ext cx="10748963" cy="79198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noProof="0" dirty="0"/>
              <a:t>Insert subtitle in maximum two lines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7B615EE9-5217-4DE3-AA0C-D7D60221C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5805218"/>
            <a:ext cx="4860000" cy="180000"/>
          </a:xfrm>
        </p:spPr>
        <p:txBody>
          <a:bodyPr anchor="b" anchorCtr="0"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Insert date DD.MM.YEAR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CD7EFDAE-FC60-4E34-BEB2-1F4D692A9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6020334"/>
            <a:ext cx="4860000" cy="320675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Insert name, title and department of presenter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57957277-FFAA-4F9B-9DF9-49BE404D5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800000" cy="526927"/>
          </a:xfrm>
          <a:prstGeom prst="rect">
            <a:avLst/>
          </a:prstGeom>
        </p:spPr>
      </p:pic>
      <p:sp>
        <p:nvSpPr>
          <p:cNvPr id="15" name="Kombinationstegning: orange">
            <a:extLst>
              <a:ext uri="{FF2B5EF4-FFF2-40B4-BE49-F238E27FC236}">
                <a16:creationId xmlns:a16="http://schemas.microsoft.com/office/drawing/2014/main" id="{3A599C9B-0FF5-4311-8F2C-E9852DCFDCF3}"/>
              </a:ext>
            </a:extLst>
          </p:cNvPr>
          <p:cNvSpPr/>
          <p:nvPr userDrawn="1"/>
        </p:nvSpPr>
        <p:spPr>
          <a:xfrm>
            <a:off x="7005732" y="5712998"/>
            <a:ext cx="2674980" cy="1145002"/>
          </a:xfrm>
          <a:custGeom>
            <a:avLst/>
            <a:gdLst>
              <a:gd name="connsiteX0" fmla="*/ 1337490 w 2674980"/>
              <a:gd name="connsiteY0" fmla="*/ 0 h 1145002"/>
              <a:gd name="connsiteX1" fmla="*/ 2665408 w 2674980"/>
              <a:gd name="connsiteY1" fmla="*/ 1082285 h 1145002"/>
              <a:gd name="connsiteX2" fmla="*/ 2674980 w 2674980"/>
              <a:gd name="connsiteY2" fmla="*/ 1145002 h 1145002"/>
              <a:gd name="connsiteX3" fmla="*/ 0 w 2674980"/>
              <a:gd name="connsiteY3" fmla="*/ 1145002 h 1145002"/>
              <a:gd name="connsiteX4" fmla="*/ 9572 w 2674980"/>
              <a:gd name="connsiteY4" fmla="*/ 1082285 h 1145002"/>
              <a:gd name="connsiteX5" fmla="*/ 1337490 w 2674980"/>
              <a:gd name="connsiteY5" fmla="*/ 0 h 114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980" h="1145002">
                <a:moveTo>
                  <a:pt x="1337490" y="0"/>
                </a:moveTo>
                <a:cubicBezTo>
                  <a:pt x="1992513" y="0"/>
                  <a:pt x="2539017" y="464626"/>
                  <a:pt x="2665408" y="1082285"/>
                </a:cubicBezTo>
                <a:lnTo>
                  <a:pt x="2674980" y="1145002"/>
                </a:lnTo>
                <a:lnTo>
                  <a:pt x="0" y="1145002"/>
                </a:lnTo>
                <a:lnTo>
                  <a:pt x="9572" y="1082285"/>
                </a:lnTo>
                <a:cubicBezTo>
                  <a:pt x="135963" y="464626"/>
                  <a:pt x="682467" y="0"/>
                  <a:pt x="1337490" y="0"/>
                </a:cubicBezTo>
                <a:close/>
              </a:path>
            </a:pathLst>
          </a:cu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9" name="Kombinationstegning: hvid lille">
            <a:extLst>
              <a:ext uri="{FF2B5EF4-FFF2-40B4-BE49-F238E27FC236}">
                <a16:creationId xmlns:a16="http://schemas.microsoft.com/office/drawing/2014/main" id="{967F1A0C-7C27-4D6B-8C2E-D67741DB4A37}"/>
              </a:ext>
            </a:extLst>
          </p:cNvPr>
          <p:cNvSpPr>
            <a:spLocks noChangeAspect="1"/>
          </p:cNvSpPr>
          <p:nvPr userDrawn="1"/>
        </p:nvSpPr>
        <p:spPr>
          <a:xfrm>
            <a:off x="9086850" y="0"/>
            <a:ext cx="3102750" cy="3728416"/>
          </a:xfrm>
          <a:custGeom>
            <a:avLst/>
            <a:gdLst>
              <a:gd name="connsiteX0" fmla="*/ 392396 w 3102750"/>
              <a:gd name="connsiteY0" fmla="*/ 0 h 3728416"/>
              <a:gd name="connsiteX1" fmla="*/ 3102750 w 3102750"/>
              <a:gd name="connsiteY1" fmla="*/ 0 h 3728416"/>
              <a:gd name="connsiteX2" fmla="*/ 3102750 w 3102750"/>
              <a:gd name="connsiteY2" fmla="*/ 3626793 h 3728416"/>
              <a:gd name="connsiteX3" fmla="*/ 2898102 w 3102750"/>
              <a:gd name="connsiteY3" fmla="*/ 3679413 h 3728416"/>
              <a:gd name="connsiteX4" fmla="*/ 2412000 w 3102750"/>
              <a:gd name="connsiteY4" fmla="*/ 3728416 h 3728416"/>
              <a:gd name="connsiteX5" fmla="*/ 0 w 3102750"/>
              <a:gd name="connsiteY5" fmla="*/ 1316416 h 3728416"/>
              <a:gd name="connsiteX6" fmla="*/ 291115 w 3102750"/>
              <a:gd name="connsiteY6" fmla="*/ 166714 h 3728416"/>
              <a:gd name="connsiteX0" fmla="*/ 392396 w 3102750"/>
              <a:gd name="connsiteY0" fmla="*/ 0 h 3728416"/>
              <a:gd name="connsiteX1" fmla="*/ 3102750 w 3102750"/>
              <a:gd name="connsiteY1" fmla="*/ 3626793 h 3728416"/>
              <a:gd name="connsiteX2" fmla="*/ 2898102 w 3102750"/>
              <a:gd name="connsiteY2" fmla="*/ 3679413 h 3728416"/>
              <a:gd name="connsiteX3" fmla="*/ 2412000 w 3102750"/>
              <a:gd name="connsiteY3" fmla="*/ 3728416 h 3728416"/>
              <a:gd name="connsiteX4" fmla="*/ 0 w 3102750"/>
              <a:gd name="connsiteY4" fmla="*/ 1316416 h 3728416"/>
              <a:gd name="connsiteX5" fmla="*/ 291115 w 3102750"/>
              <a:gd name="connsiteY5" fmla="*/ 166714 h 3728416"/>
              <a:gd name="connsiteX6" fmla="*/ 392396 w 3102750"/>
              <a:gd name="connsiteY6" fmla="*/ 0 h 3728416"/>
              <a:gd name="connsiteX0" fmla="*/ 3102750 w 3194190"/>
              <a:gd name="connsiteY0" fmla="*/ 3626793 h 3728416"/>
              <a:gd name="connsiteX1" fmla="*/ 2898102 w 3194190"/>
              <a:gd name="connsiteY1" fmla="*/ 3679413 h 3728416"/>
              <a:gd name="connsiteX2" fmla="*/ 2412000 w 3194190"/>
              <a:gd name="connsiteY2" fmla="*/ 3728416 h 3728416"/>
              <a:gd name="connsiteX3" fmla="*/ 0 w 3194190"/>
              <a:gd name="connsiteY3" fmla="*/ 1316416 h 3728416"/>
              <a:gd name="connsiteX4" fmla="*/ 291115 w 3194190"/>
              <a:gd name="connsiteY4" fmla="*/ 166714 h 3728416"/>
              <a:gd name="connsiteX5" fmla="*/ 392396 w 3194190"/>
              <a:gd name="connsiteY5" fmla="*/ 0 h 3728416"/>
              <a:gd name="connsiteX6" fmla="*/ 3194190 w 3194190"/>
              <a:gd name="connsiteY6" fmla="*/ 3718233 h 3728416"/>
              <a:gd name="connsiteX0" fmla="*/ 3102750 w 3102750"/>
              <a:gd name="connsiteY0" fmla="*/ 3626793 h 3728416"/>
              <a:gd name="connsiteX1" fmla="*/ 2898102 w 3102750"/>
              <a:gd name="connsiteY1" fmla="*/ 3679413 h 3728416"/>
              <a:gd name="connsiteX2" fmla="*/ 2412000 w 3102750"/>
              <a:gd name="connsiteY2" fmla="*/ 3728416 h 3728416"/>
              <a:gd name="connsiteX3" fmla="*/ 0 w 3102750"/>
              <a:gd name="connsiteY3" fmla="*/ 1316416 h 3728416"/>
              <a:gd name="connsiteX4" fmla="*/ 291115 w 3102750"/>
              <a:gd name="connsiteY4" fmla="*/ 166714 h 3728416"/>
              <a:gd name="connsiteX5" fmla="*/ 392396 w 3102750"/>
              <a:gd name="connsiteY5" fmla="*/ 0 h 3728416"/>
              <a:gd name="connsiteX6" fmla="*/ 2114420 w 3102750"/>
              <a:gd name="connsiteY6" fmla="*/ 488650 h 3728416"/>
              <a:gd name="connsiteX0" fmla="*/ 3102750 w 3102750"/>
              <a:gd name="connsiteY0" fmla="*/ 3626793 h 3728416"/>
              <a:gd name="connsiteX1" fmla="*/ 2898102 w 3102750"/>
              <a:gd name="connsiteY1" fmla="*/ 3679413 h 3728416"/>
              <a:gd name="connsiteX2" fmla="*/ 2412000 w 3102750"/>
              <a:gd name="connsiteY2" fmla="*/ 3728416 h 3728416"/>
              <a:gd name="connsiteX3" fmla="*/ 0 w 3102750"/>
              <a:gd name="connsiteY3" fmla="*/ 1316416 h 3728416"/>
              <a:gd name="connsiteX4" fmla="*/ 291115 w 3102750"/>
              <a:gd name="connsiteY4" fmla="*/ 166714 h 3728416"/>
              <a:gd name="connsiteX5" fmla="*/ 392396 w 3102750"/>
              <a:gd name="connsiteY5" fmla="*/ 0 h 372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750" h="3728416">
                <a:moveTo>
                  <a:pt x="3102750" y="3626793"/>
                </a:moveTo>
                <a:lnTo>
                  <a:pt x="2898102" y="3679413"/>
                </a:lnTo>
                <a:cubicBezTo>
                  <a:pt x="2741087" y="3711543"/>
                  <a:pt x="2578514" y="3728416"/>
                  <a:pt x="2412000" y="3728416"/>
                </a:cubicBezTo>
                <a:cubicBezTo>
                  <a:pt x="1079889" y="3728416"/>
                  <a:pt x="0" y="2648527"/>
                  <a:pt x="0" y="1316416"/>
                </a:cubicBezTo>
                <a:cubicBezTo>
                  <a:pt x="0" y="900131"/>
                  <a:pt x="105458" y="508478"/>
                  <a:pt x="291115" y="166714"/>
                </a:cubicBezTo>
                <a:lnTo>
                  <a:pt x="392396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4" name="Kombinationstegning: hvid stor">
            <a:extLst>
              <a:ext uri="{FF2B5EF4-FFF2-40B4-BE49-F238E27FC236}">
                <a16:creationId xmlns:a16="http://schemas.microsoft.com/office/drawing/2014/main" id="{647B16E1-7F8F-41DD-BEAB-729F8B3DC868}"/>
              </a:ext>
            </a:extLst>
          </p:cNvPr>
          <p:cNvSpPr/>
          <p:nvPr userDrawn="1"/>
        </p:nvSpPr>
        <p:spPr>
          <a:xfrm>
            <a:off x="8243455" y="1069700"/>
            <a:ext cx="3960000" cy="5788301"/>
          </a:xfrm>
          <a:custGeom>
            <a:avLst/>
            <a:gdLst>
              <a:gd name="connsiteX0" fmla="*/ 3960000 w 3960000"/>
              <a:gd name="connsiteY0" fmla="*/ 0 h 5788301"/>
              <a:gd name="connsiteX1" fmla="*/ 3960000 w 3960000"/>
              <a:gd name="connsiteY1" fmla="*/ 5788301 h 5788301"/>
              <a:gd name="connsiteX2" fmla="*/ 63202 w 3960000"/>
              <a:gd name="connsiteY2" fmla="*/ 5788301 h 5788301"/>
              <a:gd name="connsiteX3" fmla="*/ 42177 w 3960000"/>
              <a:gd name="connsiteY3" fmla="*/ 5648468 h 5788301"/>
              <a:gd name="connsiteX4" fmla="*/ 0 w 3960000"/>
              <a:gd name="connsiteY4" fmla="*/ 4988088 h 5788301"/>
              <a:gd name="connsiteX5" fmla="*/ 3842019 w 3960000"/>
              <a:gd name="connsiteY5" fmla="*/ 27230 h 5788301"/>
              <a:gd name="connsiteX0" fmla="*/ 3960000 w 4051440"/>
              <a:gd name="connsiteY0" fmla="*/ 5788301 h 5879741"/>
              <a:gd name="connsiteX1" fmla="*/ 63202 w 4051440"/>
              <a:gd name="connsiteY1" fmla="*/ 5788301 h 5879741"/>
              <a:gd name="connsiteX2" fmla="*/ 42177 w 4051440"/>
              <a:gd name="connsiteY2" fmla="*/ 5648468 h 5879741"/>
              <a:gd name="connsiteX3" fmla="*/ 0 w 4051440"/>
              <a:gd name="connsiteY3" fmla="*/ 4988088 h 5879741"/>
              <a:gd name="connsiteX4" fmla="*/ 3842019 w 4051440"/>
              <a:gd name="connsiteY4" fmla="*/ 27230 h 5879741"/>
              <a:gd name="connsiteX5" fmla="*/ 3960000 w 4051440"/>
              <a:gd name="connsiteY5" fmla="*/ 0 h 5879741"/>
              <a:gd name="connsiteX6" fmla="*/ 4051440 w 4051440"/>
              <a:gd name="connsiteY6" fmla="*/ 5879741 h 5879741"/>
              <a:gd name="connsiteX0" fmla="*/ 3960000 w 3960000"/>
              <a:gd name="connsiteY0" fmla="*/ 5788301 h 5788301"/>
              <a:gd name="connsiteX1" fmla="*/ 63202 w 3960000"/>
              <a:gd name="connsiteY1" fmla="*/ 5788301 h 5788301"/>
              <a:gd name="connsiteX2" fmla="*/ 42177 w 3960000"/>
              <a:gd name="connsiteY2" fmla="*/ 5648468 h 5788301"/>
              <a:gd name="connsiteX3" fmla="*/ 0 w 3960000"/>
              <a:gd name="connsiteY3" fmla="*/ 4988088 h 5788301"/>
              <a:gd name="connsiteX4" fmla="*/ 3842019 w 3960000"/>
              <a:gd name="connsiteY4" fmla="*/ 27230 h 5788301"/>
              <a:gd name="connsiteX5" fmla="*/ 3960000 w 3960000"/>
              <a:gd name="connsiteY5" fmla="*/ 0 h 5788301"/>
              <a:gd name="connsiteX0" fmla="*/ 63202 w 3960000"/>
              <a:gd name="connsiteY0" fmla="*/ 5788301 h 5788301"/>
              <a:gd name="connsiteX1" fmla="*/ 42177 w 3960000"/>
              <a:gd name="connsiteY1" fmla="*/ 5648468 h 5788301"/>
              <a:gd name="connsiteX2" fmla="*/ 0 w 3960000"/>
              <a:gd name="connsiteY2" fmla="*/ 4988088 h 5788301"/>
              <a:gd name="connsiteX3" fmla="*/ 3842019 w 3960000"/>
              <a:gd name="connsiteY3" fmla="*/ 27230 h 5788301"/>
              <a:gd name="connsiteX4" fmla="*/ 3960000 w 3960000"/>
              <a:gd name="connsiteY4" fmla="*/ 0 h 57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0" h="5788301">
                <a:moveTo>
                  <a:pt x="63202" y="5788301"/>
                </a:moveTo>
                <a:lnTo>
                  <a:pt x="42177" y="5648468"/>
                </a:lnTo>
                <a:cubicBezTo>
                  <a:pt x="14349" y="5432273"/>
                  <a:pt x="0" y="5211856"/>
                  <a:pt x="0" y="4988088"/>
                </a:cubicBezTo>
                <a:cubicBezTo>
                  <a:pt x="0" y="2601232"/>
                  <a:pt x="1632596" y="595689"/>
                  <a:pt x="3842019" y="27230"/>
                </a:cubicBezTo>
                <a:lnTo>
                  <a:pt x="396000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A1571D3E-E42A-483C-9C09-D30A00C81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1DDA0BDB-E54A-44CB-AD6F-FAF894C7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 Placeholder 3" hidden="1">
            <a:extLst>
              <a:ext uri="{FF2B5EF4-FFF2-40B4-BE49-F238E27FC236}">
                <a16:creationId xmlns:a16="http://schemas.microsoft.com/office/drawing/2014/main" id="{CAA2D3FB-EF83-4CD8-BE58-258DF43A8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E670F7E-BE72-40BC-8E59-A40CB60C33A8}" type="datetime1">
              <a:rPr lang="en-GB" smtClean="0"/>
              <a:t>05/10/2018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90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0672D-0E0D-4112-ADBB-5AB26FBD3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1226970"/>
            <a:ext cx="3290929" cy="1949864"/>
          </a:xfrm>
        </p:spPr>
        <p:txBody>
          <a:bodyPr>
            <a:noAutofit/>
          </a:bodyPr>
          <a:lstStyle>
            <a:lvl1pPr>
              <a:defRPr lang="en-GB" sz="70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Insert text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15F9BC4F-664D-4FB7-A017-AD122CC3F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8525" y="1303019"/>
            <a:ext cx="4835525" cy="4762819"/>
          </a:xfrm>
        </p:spPr>
        <p:txBody>
          <a:bodyPr/>
          <a:lstStyle>
            <a:lvl1pPr>
              <a:buClr>
                <a:srgbClr val="ED8B00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rgbClr val="ED8B00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rgbClr val="ED8B00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rgbClr val="ED8B00"/>
              </a:buClr>
              <a:defRPr sz="1600">
                <a:solidFill>
                  <a:schemeClr val="accent1"/>
                </a:solidFill>
              </a:defRPr>
            </a:lvl4pPr>
            <a:lvl5pPr>
              <a:buClr>
                <a:srgbClr val="ED8B00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Kombinationstegning: stor">
            <a:extLst>
              <a:ext uri="{FF2B5EF4-FFF2-40B4-BE49-F238E27FC236}">
                <a16:creationId xmlns:a16="http://schemas.microsoft.com/office/drawing/2014/main" id="{767C2AA5-5CEE-4E6F-9F8E-3EB25D9F1A4B}"/>
              </a:ext>
            </a:extLst>
          </p:cNvPr>
          <p:cNvSpPr/>
          <p:nvPr userDrawn="1"/>
        </p:nvSpPr>
        <p:spPr>
          <a:xfrm>
            <a:off x="505578" y="1"/>
            <a:ext cx="10442886" cy="6857999"/>
          </a:xfrm>
          <a:custGeom>
            <a:avLst/>
            <a:gdLst>
              <a:gd name="connsiteX0" fmla="*/ 511690 w 10442886"/>
              <a:gd name="connsiteY0" fmla="*/ 0 h 6857999"/>
              <a:gd name="connsiteX1" fmla="*/ 9931196 w 10442886"/>
              <a:gd name="connsiteY1" fmla="*/ 0 h 6857999"/>
              <a:gd name="connsiteX2" fmla="*/ 10032559 w 10442886"/>
              <a:gd name="connsiteY2" fmla="*/ 224209 h 6857999"/>
              <a:gd name="connsiteX3" fmla="*/ 10442886 w 10442886"/>
              <a:gd name="connsiteY3" fmla="*/ 2256630 h 6857999"/>
              <a:gd name="connsiteX4" fmla="*/ 7710293 w 10442886"/>
              <a:gd name="connsiteY4" fmla="*/ 6847873 h 6857999"/>
              <a:gd name="connsiteX5" fmla="*/ 7690522 w 10442886"/>
              <a:gd name="connsiteY5" fmla="*/ 6857999 h 6857999"/>
              <a:gd name="connsiteX6" fmla="*/ 2752365 w 10442886"/>
              <a:gd name="connsiteY6" fmla="*/ 6857999 h 6857999"/>
              <a:gd name="connsiteX7" fmla="*/ 2732594 w 10442886"/>
              <a:gd name="connsiteY7" fmla="*/ 6847873 h 6857999"/>
              <a:gd name="connsiteX8" fmla="*/ 0 w 10442886"/>
              <a:gd name="connsiteY8" fmla="*/ 2256630 h 6857999"/>
              <a:gd name="connsiteX9" fmla="*/ 410327 w 10442886"/>
              <a:gd name="connsiteY9" fmla="*/ 224209 h 6857999"/>
              <a:gd name="connsiteX0" fmla="*/ 9931196 w 10442886"/>
              <a:gd name="connsiteY0" fmla="*/ 0 h 6857999"/>
              <a:gd name="connsiteX1" fmla="*/ 10032559 w 10442886"/>
              <a:gd name="connsiteY1" fmla="*/ 224209 h 6857999"/>
              <a:gd name="connsiteX2" fmla="*/ 10442886 w 10442886"/>
              <a:gd name="connsiteY2" fmla="*/ 2256630 h 6857999"/>
              <a:gd name="connsiteX3" fmla="*/ 7710293 w 10442886"/>
              <a:gd name="connsiteY3" fmla="*/ 6847873 h 6857999"/>
              <a:gd name="connsiteX4" fmla="*/ 7690522 w 10442886"/>
              <a:gd name="connsiteY4" fmla="*/ 6857999 h 6857999"/>
              <a:gd name="connsiteX5" fmla="*/ 2752365 w 10442886"/>
              <a:gd name="connsiteY5" fmla="*/ 6857999 h 6857999"/>
              <a:gd name="connsiteX6" fmla="*/ 2732594 w 10442886"/>
              <a:gd name="connsiteY6" fmla="*/ 6847873 h 6857999"/>
              <a:gd name="connsiteX7" fmla="*/ 0 w 10442886"/>
              <a:gd name="connsiteY7" fmla="*/ 2256630 h 6857999"/>
              <a:gd name="connsiteX8" fmla="*/ 410327 w 10442886"/>
              <a:gd name="connsiteY8" fmla="*/ 224209 h 6857999"/>
              <a:gd name="connsiteX9" fmla="*/ 511690 w 10442886"/>
              <a:gd name="connsiteY9" fmla="*/ 0 h 6857999"/>
              <a:gd name="connsiteX10" fmla="*/ 10022636 w 10442886"/>
              <a:gd name="connsiteY10" fmla="*/ 91440 h 6857999"/>
              <a:gd name="connsiteX0" fmla="*/ 9931196 w 10442886"/>
              <a:gd name="connsiteY0" fmla="*/ 1268730 h 8126729"/>
              <a:gd name="connsiteX1" fmla="*/ 10032559 w 10442886"/>
              <a:gd name="connsiteY1" fmla="*/ 1492939 h 8126729"/>
              <a:gd name="connsiteX2" fmla="*/ 10442886 w 10442886"/>
              <a:gd name="connsiteY2" fmla="*/ 3525360 h 8126729"/>
              <a:gd name="connsiteX3" fmla="*/ 7710293 w 10442886"/>
              <a:gd name="connsiteY3" fmla="*/ 8116603 h 8126729"/>
              <a:gd name="connsiteX4" fmla="*/ 7690522 w 10442886"/>
              <a:gd name="connsiteY4" fmla="*/ 8126729 h 8126729"/>
              <a:gd name="connsiteX5" fmla="*/ 2752365 w 10442886"/>
              <a:gd name="connsiteY5" fmla="*/ 8126729 h 8126729"/>
              <a:gd name="connsiteX6" fmla="*/ 2732594 w 10442886"/>
              <a:gd name="connsiteY6" fmla="*/ 8116603 h 8126729"/>
              <a:gd name="connsiteX7" fmla="*/ 0 w 10442886"/>
              <a:gd name="connsiteY7" fmla="*/ 3525360 h 8126729"/>
              <a:gd name="connsiteX8" fmla="*/ 410327 w 10442886"/>
              <a:gd name="connsiteY8" fmla="*/ 1492939 h 8126729"/>
              <a:gd name="connsiteX9" fmla="*/ 511690 w 10442886"/>
              <a:gd name="connsiteY9" fmla="*/ 1268730 h 8126729"/>
              <a:gd name="connsiteX10" fmla="*/ 9668306 w 10442886"/>
              <a:gd name="connsiteY10" fmla="*/ 0 h 8126729"/>
              <a:gd name="connsiteX0" fmla="*/ 9931196 w 10442886"/>
              <a:gd name="connsiteY0" fmla="*/ 0 h 6857999"/>
              <a:gd name="connsiteX1" fmla="*/ 10032559 w 10442886"/>
              <a:gd name="connsiteY1" fmla="*/ 224209 h 6857999"/>
              <a:gd name="connsiteX2" fmla="*/ 10442886 w 10442886"/>
              <a:gd name="connsiteY2" fmla="*/ 2256630 h 6857999"/>
              <a:gd name="connsiteX3" fmla="*/ 7710293 w 10442886"/>
              <a:gd name="connsiteY3" fmla="*/ 6847873 h 6857999"/>
              <a:gd name="connsiteX4" fmla="*/ 7690522 w 10442886"/>
              <a:gd name="connsiteY4" fmla="*/ 6857999 h 6857999"/>
              <a:gd name="connsiteX5" fmla="*/ 2752365 w 10442886"/>
              <a:gd name="connsiteY5" fmla="*/ 6857999 h 6857999"/>
              <a:gd name="connsiteX6" fmla="*/ 2732594 w 10442886"/>
              <a:gd name="connsiteY6" fmla="*/ 6847873 h 6857999"/>
              <a:gd name="connsiteX7" fmla="*/ 0 w 10442886"/>
              <a:gd name="connsiteY7" fmla="*/ 2256630 h 6857999"/>
              <a:gd name="connsiteX8" fmla="*/ 410327 w 10442886"/>
              <a:gd name="connsiteY8" fmla="*/ 224209 h 6857999"/>
              <a:gd name="connsiteX9" fmla="*/ 511690 w 10442886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42886" h="6857999">
                <a:moveTo>
                  <a:pt x="9931196" y="0"/>
                </a:moveTo>
                <a:lnTo>
                  <a:pt x="10032559" y="224209"/>
                </a:lnTo>
                <a:cubicBezTo>
                  <a:pt x="10296778" y="848894"/>
                  <a:pt x="10442886" y="1535699"/>
                  <a:pt x="10442886" y="2256630"/>
                </a:cubicBezTo>
                <a:cubicBezTo>
                  <a:pt x="10442886" y="4239190"/>
                  <a:pt x="9337948" y="5963678"/>
                  <a:pt x="7710293" y="6847873"/>
                </a:cubicBezTo>
                <a:lnTo>
                  <a:pt x="7690522" y="6857999"/>
                </a:lnTo>
                <a:lnTo>
                  <a:pt x="2752365" y="6857999"/>
                </a:lnTo>
                <a:lnTo>
                  <a:pt x="2732594" y="6847873"/>
                </a:lnTo>
                <a:cubicBezTo>
                  <a:pt x="1104938" y="5963678"/>
                  <a:pt x="0" y="4239190"/>
                  <a:pt x="0" y="2256630"/>
                </a:cubicBezTo>
                <a:cubicBezTo>
                  <a:pt x="0" y="1535699"/>
                  <a:pt x="146108" y="848894"/>
                  <a:pt x="410327" y="224209"/>
                </a:cubicBezTo>
                <a:lnTo>
                  <a:pt x="511690" y="0"/>
                </a:lnTo>
              </a:path>
            </a:pathLst>
          </a:custGeom>
          <a:noFill/>
          <a:ln w="19050" cap="rnd">
            <a:solidFill>
              <a:srgbClr val="C9E9FB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2" name="Rektangel dæk">
            <a:extLst>
              <a:ext uri="{FF2B5EF4-FFF2-40B4-BE49-F238E27FC236}">
                <a16:creationId xmlns:a16="http://schemas.microsoft.com/office/drawing/2014/main" id="{3F17FD28-BF76-4CB4-AEFA-1E144BC08211}"/>
              </a:ext>
            </a:extLst>
          </p:cNvPr>
          <p:cNvSpPr/>
          <p:nvPr userDrawn="1"/>
        </p:nvSpPr>
        <p:spPr>
          <a:xfrm>
            <a:off x="3267210" y="6757128"/>
            <a:ext cx="4923089" cy="11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Kombinationstegning: lille">
            <a:extLst>
              <a:ext uri="{FF2B5EF4-FFF2-40B4-BE49-F238E27FC236}">
                <a16:creationId xmlns:a16="http://schemas.microsoft.com/office/drawing/2014/main" id="{D4F3AE9C-2C0E-4357-94AE-EC9F5A2CC144}"/>
              </a:ext>
            </a:extLst>
          </p:cNvPr>
          <p:cNvSpPr/>
          <p:nvPr userDrawn="1"/>
        </p:nvSpPr>
        <p:spPr>
          <a:xfrm>
            <a:off x="433292" y="4291758"/>
            <a:ext cx="3577636" cy="2571750"/>
          </a:xfrm>
          <a:custGeom>
            <a:avLst/>
            <a:gdLst>
              <a:gd name="connsiteX0" fmla="*/ 1788818 w 3577636"/>
              <a:gd name="connsiteY0" fmla="*/ 0 h 2571750"/>
              <a:gd name="connsiteX1" fmla="*/ 3577636 w 3577636"/>
              <a:gd name="connsiteY1" fmla="*/ 1788818 h 2571750"/>
              <a:gd name="connsiteX2" fmla="*/ 3437062 w 3577636"/>
              <a:gd name="connsiteY2" fmla="*/ 2485107 h 2571750"/>
              <a:gd name="connsiteX3" fmla="*/ 3395324 w 3577636"/>
              <a:gd name="connsiteY3" fmla="*/ 2571750 h 2571750"/>
              <a:gd name="connsiteX4" fmla="*/ 182312 w 3577636"/>
              <a:gd name="connsiteY4" fmla="*/ 2571750 h 2571750"/>
              <a:gd name="connsiteX5" fmla="*/ 140574 w 3577636"/>
              <a:gd name="connsiteY5" fmla="*/ 2485107 h 2571750"/>
              <a:gd name="connsiteX6" fmla="*/ 0 w 3577636"/>
              <a:gd name="connsiteY6" fmla="*/ 1788818 h 2571750"/>
              <a:gd name="connsiteX7" fmla="*/ 1788818 w 3577636"/>
              <a:gd name="connsiteY7" fmla="*/ 0 h 2571750"/>
              <a:gd name="connsiteX0" fmla="*/ 182312 w 3577636"/>
              <a:gd name="connsiteY0" fmla="*/ 2571750 h 2663190"/>
              <a:gd name="connsiteX1" fmla="*/ 140574 w 3577636"/>
              <a:gd name="connsiteY1" fmla="*/ 2485107 h 2663190"/>
              <a:gd name="connsiteX2" fmla="*/ 0 w 3577636"/>
              <a:gd name="connsiteY2" fmla="*/ 1788818 h 2663190"/>
              <a:gd name="connsiteX3" fmla="*/ 1788818 w 3577636"/>
              <a:gd name="connsiteY3" fmla="*/ 0 h 2663190"/>
              <a:gd name="connsiteX4" fmla="*/ 3577636 w 3577636"/>
              <a:gd name="connsiteY4" fmla="*/ 1788818 h 2663190"/>
              <a:gd name="connsiteX5" fmla="*/ 3437062 w 3577636"/>
              <a:gd name="connsiteY5" fmla="*/ 2485107 h 2663190"/>
              <a:gd name="connsiteX6" fmla="*/ 3395324 w 3577636"/>
              <a:gd name="connsiteY6" fmla="*/ 2571750 h 2663190"/>
              <a:gd name="connsiteX7" fmla="*/ 273752 w 3577636"/>
              <a:gd name="connsiteY7" fmla="*/ 2663190 h 2663190"/>
              <a:gd name="connsiteX0" fmla="*/ 182312 w 3577636"/>
              <a:gd name="connsiteY0" fmla="*/ 2571750 h 2571750"/>
              <a:gd name="connsiteX1" fmla="*/ 140574 w 3577636"/>
              <a:gd name="connsiteY1" fmla="*/ 2485107 h 2571750"/>
              <a:gd name="connsiteX2" fmla="*/ 0 w 3577636"/>
              <a:gd name="connsiteY2" fmla="*/ 1788818 h 2571750"/>
              <a:gd name="connsiteX3" fmla="*/ 1788818 w 3577636"/>
              <a:gd name="connsiteY3" fmla="*/ 0 h 2571750"/>
              <a:gd name="connsiteX4" fmla="*/ 3577636 w 3577636"/>
              <a:gd name="connsiteY4" fmla="*/ 1788818 h 2571750"/>
              <a:gd name="connsiteX5" fmla="*/ 3437062 w 3577636"/>
              <a:gd name="connsiteY5" fmla="*/ 2485107 h 2571750"/>
              <a:gd name="connsiteX6" fmla="*/ 3395324 w 3577636"/>
              <a:gd name="connsiteY6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7636" h="2571750">
                <a:moveTo>
                  <a:pt x="182312" y="2571750"/>
                </a:moveTo>
                <a:lnTo>
                  <a:pt x="140574" y="2485107"/>
                </a:lnTo>
                <a:cubicBezTo>
                  <a:pt x="50055" y="2271096"/>
                  <a:pt x="0" y="2035803"/>
                  <a:pt x="0" y="1788818"/>
                </a:cubicBezTo>
                <a:cubicBezTo>
                  <a:pt x="0" y="800881"/>
                  <a:pt x="800881" y="0"/>
                  <a:pt x="1788818" y="0"/>
                </a:cubicBezTo>
                <a:cubicBezTo>
                  <a:pt x="2776755" y="0"/>
                  <a:pt x="3577636" y="800881"/>
                  <a:pt x="3577636" y="1788818"/>
                </a:cubicBezTo>
                <a:cubicBezTo>
                  <a:pt x="3577636" y="2035803"/>
                  <a:pt x="3527581" y="2271096"/>
                  <a:pt x="3437062" y="2485107"/>
                </a:cubicBezTo>
                <a:lnTo>
                  <a:pt x="3395324" y="2571750"/>
                </a:lnTo>
              </a:path>
            </a:pathLst>
          </a:custGeom>
          <a:noFill/>
          <a:ln w="19050" cap="rnd">
            <a:solidFill>
              <a:srgbClr val="C9E9FB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5D49BFE-9CCC-42B8-934B-A0189E770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2BD9BCD4-3BB1-41CE-9337-72CFBF30518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37F403-4EA9-4C71-8A49-0150EA4122AC}" type="datetime1">
              <a:rPr lang="en-GB" smtClean="0"/>
              <a:t>05/10/2018</a:t>
            </a:fld>
            <a:endParaRPr lang="en-GB" dirty="0"/>
          </a:p>
        </p:txBody>
      </p:sp>
      <p:sp>
        <p:nvSpPr>
          <p:cNvPr id="5" name="Pladsholder til sidefod 4" hidden="1">
            <a:extLst>
              <a:ext uri="{FF2B5EF4-FFF2-40B4-BE49-F238E27FC236}">
                <a16:creationId xmlns:a16="http://schemas.microsoft.com/office/drawing/2014/main" id="{2556BF3D-E74D-48A2-842C-0CDD720B8D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10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F59A4A9-4C6C-4337-A6E8-7EA91F03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2C9235BA-E55C-43E0-9585-24F05458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4634-C21C-40B0-83C3-D0395BB605A5}" type="datetime1">
              <a:rPr lang="en-GB" smtClean="0"/>
              <a:t>05/10/2018</a:t>
            </a:fld>
            <a:endParaRPr lang="en-GB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ACAB631B-15E7-4E14-AC19-30F7ABF0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90605B-EF4D-4169-8131-4DBF46AC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186369"/>
            <a:ext cx="5194883" cy="205685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page insert headline in one or several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4428013"/>
            <a:ext cx="5194883" cy="126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accent4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Insert subtitle in one or several lines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60ED47D1-1C2E-4133-97C6-80CCF1B22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00" y="5660197"/>
            <a:ext cx="1620000" cy="47423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591EC9CC-BD83-4EFA-9AD6-AF3DDAF21708}"/>
              </a:ext>
            </a:extLst>
          </p:cNvPr>
          <p:cNvSpPr/>
          <p:nvPr userDrawn="1"/>
        </p:nvSpPr>
        <p:spPr>
          <a:xfrm>
            <a:off x="4402883" y="550867"/>
            <a:ext cx="1512000" cy="1512000"/>
          </a:xfrm>
          <a:prstGeom prst="ellipse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1" name="Kombinationstegning: stor">
            <a:extLst>
              <a:ext uri="{FF2B5EF4-FFF2-40B4-BE49-F238E27FC236}">
                <a16:creationId xmlns:a16="http://schemas.microsoft.com/office/drawing/2014/main" id="{19D4ABF6-7C42-43BC-932E-813DE90491C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74370"/>
            <a:ext cx="7290750" cy="6183630"/>
          </a:xfrm>
          <a:custGeom>
            <a:avLst/>
            <a:gdLst>
              <a:gd name="connsiteX0" fmla="*/ 2844750 w 7290750"/>
              <a:gd name="connsiteY0" fmla="*/ 0 h 6183630"/>
              <a:gd name="connsiteX1" fmla="*/ 7290750 w 7290750"/>
              <a:gd name="connsiteY1" fmla="*/ 4446000 h 6183630"/>
              <a:gd name="connsiteX2" fmla="*/ 6941362 w 7290750"/>
              <a:gd name="connsiteY2" fmla="*/ 6176584 h 6183630"/>
              <a:gd name="connsiteX3" fmla="*/ 6938176 w 7290750"/>
              <a:gd name="connsiteY3" fmla="*/ 6183630 h 6183630"/>
              <a:gd name="connsiteX4" fmla="*/ 0 w 7290750"/>
              <a:gd name="connsiteY4" fmla="*/ 6183630 h 6183630"/>
              <a:gd name="connsiteX5" fmla="*/ 0 w 7290750"/>
              <a:gd name="connsiteY5" fmla="*/ 1029700 h 6183630"/>
              <a:gd name="connsiteX6" fmla="*/ 16681 w 7290750"/>
              <a:gd name="connsiteY6" fmla="*/ 1015250 h 6183630"/>
              <a:gd name="connsiteX7" fmla="*/ 2844750 w 7290750"/>
              <a:gd name="connsiteY7" fmla="*/ 0 h 6183630"/>
              <a:gd name="connsiteX0" fmla="*/ 0 w 7290750"/>
              <a:gd name="connsiteY0" fmla="*/ 6183630 h 6275070"/>
              <a:gd name="connsiteX1" fmla="*/ 0 w 7290750"/>
              <a:gd name="connsiteY1" fmla="*/ 1029700 h 6275070"/>
              <a:gd name="connsiteX2" fmla="*/ 16681 w 7290750"/>
              <a:gd name="connsiteY2" fmla="*/ 1015250 h 6275070"/>
              <a:gd name="connsiteX3" fmla="*/ 2844750 w 7290750"/>
              <a:gd name="connsiteY3" fmla="*/ 0 h 6275070"/>
              <a:gd name="connsiteX4" fmla="*/ 7290750 w 7290750"/>
              <a:gd name="connsiteY4" fmla="*/ 4446000 h 6275070"/>
              <a:gd name="connsiteX5" fmla="*/ 6941362 w 7290750"/>
              <a:gd name="connsiteY5" fmla="*/ 6176584 h 6275070"/>
              <a:gd name="connsiteX6" fmla="*/ 6938176 w 7290750"/>
              <a:gd name="connsiteY6" fmla="*/ 6183630 h 6275070"/>
              <a:gd name="connsiteX7" fmla="*/ 91440 w 7290750"/>
              <a:gd name="connsiteY7" fmla="*/ 6275070 h 6275070"/>
              <a:gd name="connsiteX0" fmla="*/ 0 w 7290750"/>
              <a:gd name="connsiteY0" fmla="*/ 6183630 h 6183630"/>
              <a:gd name="connsiteX1" fmla="*/ 0 w 7290750"/>
              <a:gd name="connsiteY1" fmla="*/ 1029700 h 6183630"/>
              <a:gd name="connsiteX2" fmla="*/ 16681 w 7290750"/>
              <a:gd name="connsiteY2" fmla="*/ 1015250 h 6183630"/>
              <a:gd name="connsiteX3" fmla="*/ 2844750 w 7290750"/>
              <a:gd name="connsiteY3" fmla="*/ 0 h 6183630"/>
              <a:gd name="connsiteX4" fmla="*/ 7290750 w 7290750"/>
              <a:gd name="connsiteY4" fmla="*/ 4446000 h 6183630"/>
              <a:gd name="connsiteX5" fmla="*/ 6941362 w 7290750"/>
              <a:gd name="connsiteY5" fmla="*/ 6176584 h 6183630"/>
              <a:gd name="connsiteX6" fmla="*/ 6938176 w 7290750"/>
              <a:gd name="connsiteY6" fmla="*/ 6183630 h 6183630"/>
              <a:gd name="connsiteX0" fmla="*/ 0 w 7290750"/>
              <a:gd name="connsiteY0" fmla="*/ 1029700 h 6183630"/>
              <a:gd name="connsiteX1" fmla="*/ 16681 w 7290750"/>
              <a:gd name="connsiteY1" fmla="*/ 1015250 h 6183630"/>
              <a:gd name="connsiteX2" fmla="*/ 2844750 w 7290750"/>
              <a:gd name="connsiteY2" fmla="*/ 0 h 6183630"/>
              <a:gd name="connsiteX3" fmla="*/ 7290750 w 7290750"/>
              <a:gd name="connsiteY3" fmla="*/ 4446000 h 6183630"/>
              <a:gd name="connsiteX4" fmla="*/ 6941362 w 7290750"/>
              <a:gd name="connsiteY4" fmla="*/ 6176584 h 6183630"/>
              <a:gd name="connsiteX5" fmla="*/ 6938176 w 7290750"/>
              <a:gd name="connsiteY5" fmla="*/ 6183630 h 61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0750" h="6183630">
                <a:moveTo>
                  <a:pt x="0" y="1029700"/>
                </a:moveTo>
                <a:lnTo>
                  <a:pt x="16681" y="1015250"/>
                </a:lnTo>
                <a:cubicBezTo>
                  <a:pt x="785212" y="381002"/>
                  <a:pt x="1770487" y="0"/>
                  <a:pt x="2844750" y="0"/>
                </a:cubicBezTo>
                <a:cubicBezTo>
                  <a:pt x="5300208" y="0"/>
                  <a:pt x="7290750" y="1990542"/>
                  <a:pt x="7290750" y="4446000"/>
                </a:cubicBezTo>
                <a:cubicBezTo>
                  <a:pt x="7290750" y="5059865"/>
                  <a:pt x="7166341" y="5644672"/>
                  <a:pt x="6941362" y="6176584"/>
                </a:cubicBezTo>
                <a:lnTo>
                  <a:pt x="6938176" y="618363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ladsholder til dato 12" hidden="1">
            <a:extLst>
              <a:ext uri="{FF2B5EF4-FFF2-40B4-BE49-F238E27FC236}">
                <a16:creationId xmlns:a16="http://schemas.microsoft.com/office/drawing/2014/main" id="{B2E6002B-9AC7-4E91-A67C-3B51550B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2C5AAACB-3A25-44BB-9319-201310E0F780}" type="datetime1">
              <a:rPr lang="en-GB" smtClean="0"/>
              <a:t>05/10/2018</a:t>
            </a:fld>
            <a:endParaRPr lang="en-GB" dirty="0"/>
          </a:p>
        </p:txBody>
      </p:sp>
      <p:sp>
        <p:nvSpPr>
          <p:cNvPr id="14" name="Pladsholder til sidefod 13" hidden="1">
            <a:extLst>
              <a:ext uri="{FF2B5EF4-FFF2-40B4-BE49-F238E27FC236}">
                <a16:creationId xmlns:a16="http://schemas.microsoft.com/office/drawing/2014/main" id="{B0A9644C-9576-4845-BC39-469E1911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F905983A-75E5-414A-A693-77A2900D1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6679" y="1476389"/>
            <a:ext cx="5194883" cy="2056853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page insert headline in one or several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6679" y="3635323"/>
            <a:ext cx="5194883" cy="126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accent4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Insert subtitle in one or several lines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60ED47D1-1C2E-4133-97C6-80CCF1B22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00" y="5660197"/>
            <a:ext cx="1620000" cy="47423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591EC9CC-BD83-4EFA-9AD6-AF3DDAF21708}"/>
              </a:ext>
            </a:extLst>
          </p:cNvPr>
          <p:cNvSpPr>
            <a:spLocks noChangeAspect="1"/>
          </p:cNvSpPr>
          <p:nvPr userDrawn="1"/>
        </p:nvSpPr>
        <p:spPr>
          <a:xfrm>
            <a:off x="1039329" y="2504815"/>
            <a:ext cx="1836000" cy="1836000"/>
          </a:xfrm>
          <a:prstGeom prst="ellipse">
            <a:avLst/>
          </a:prstGeom>
          <a:solidFill>
            <a:srgbClr val="6E9FB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ladsholder til dato 12" hidden="1">
            <a:extLst>
              <a:ext uri="{FF2B5EF4-FFF2-40B4-BE49-F238E27FC236}">
                <a16:creationId xmlns:a16="http://schemas.microsoft.com/office/drawing/2014/main" id="{B2E6002B-9AC7-4E91-A67C-3B51550B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312A2F9-3CB2-4D03-A635-93C236A4B667}" type="datetime1">
              <a:rPr lang="en-GB" smtClean="0"/>
              <a:t>05/10/2018</a:t>
            </a:fld>
            <a:endParaRPr lang="en-GB" dirty="0"/>
          </a:p>
        </p:txBody>
      </p:sp>
      <p:sp>
        <p:nvSpPr>
          <p:cNvPr id="14" name="Pladsholder til sidefod 13" hidden="1">
            <a:extLst>
              <a:ext uri="{FF2B5EF4-FFF2-40B4-BE49-F238E27FC236}">
                <a16:creationId xmlns:a16="http://schemas.microsoft.com/office/drawing/2014/main" id="{B0A9644C-9576-4845-BC39-469E1911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F905983A-75E5-414A-A693-77A2900D1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Kombinationstegning: figur 14">
            <a:extLst>
              <a:ext uri="{FF2B5EF4-FFF2-40B4-BE49-F238E27FC236}">
                <a16:creationId xmlns:a16="http://schemas.microsoft.com/office/drawing/2014/main" id="{7E2C73E7-1DE5-418E-80D9-F0A5EE8479C2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486336"/>
            <a:ext cx="1965338" cy="5885511"/>
          </a:xfrm>
          <a:custGeom>
            <a:avLst/>
            <a:gdLst>
              <a:gd name="connsiteX0" fmla="*/ 0 w 1965338"/>
              <a:gd name="connsiteY0" fmla="*/ 0 h 5885511"/>
              <a:gd name="connsiteX1" fmla="*/ 19473 w 1965338"/>
              <a:gd name="connsiteY1" fmla="*/ 7127 h 5885511"/>
              <a:gd name="connsiteX2" fmla="*/ 1965338 w 1965338"/>
              <a:gd name="connsiteY2" fmla="*/ 2942755 h 5885511"/>
              <a:gd name="connsiteX3" fmla="*/ 19473 w 1965338"/>
              <a:gd name="connsiteY3" fmla="*/ 5878384 h 5885511"/>
              <a:gd name="connsiteX4" fmla="*/ 0 w 1965338"/>
              <a:gd name="connsiteY4" fmla="*/ 5885511 h 5885511"/>
              <a:gd name="connsiteX0" fmla="*/ 0 w 1965338"/>
              <a:gd name="connsiteY0" fmla="*/ 0 h 5885511"/>
              <a:gd name="connsiteX1" fmla="*/ 19473 w 1965338"/>
              <a:gd name="connsiteY1" fmla="*/ 7127 h 5885511"/>
              <a:gd name="connsiteX2" fmla="*/ 1965338 w 1965338"/>
              <a:gd name="connsiteY2" fmla="*/ 2942755 h 5885511"/>
              <a:gd name="connsiteX3" fmla="*/ 19473 w 1965338"/>
              <a:gd name="connsiteY3" fmla="*/ 5878384 h 5885511"/>
              <a:gd name="connsiteX4" fmla="*/ 0 w 1965338"/>
              <a:gd name="connsiteY4" fmla="*/ 5885511 h 5885511"/>
              <a:gd name="connsiteX5" fmla="*/ 91440 w 1965338"/>
              <a:gd name="connsiteY5" fmla="*/ 91440 h 5885511"/>
              <a:gd name="connsiteX0" fmla="*/ 137160 w 2102498"/>
              <a:gd name="connsiteY0" fmla="*/ 0 h 5885511"/>
              <a:gd name="connsiteX1" fmla="*/ 156633 w 2102498"/>
              <a:gd name="connsiteY1" fmla="*/ 7127 h 5885511"/>
              <a:gd name="connsiteX2" fmla="*/ 2102498 w 2102498"/>
              <a:gd name="connsiteY2" fmla="*/ 2942755 h 5885511"/>
              <a:gd name="connsiteX3" fmla="*/ 156633 w 2102498"/>
              <a:gd name="connsiteY3" fmla="*/ 5878384 h 5885511"/>
              <a:gd name="connsiteX4" fmla="*/ 137160 w 2102498"/>
              <a:gd name="connsiteY4" fmla="*/ 5885511 h 5885511"/>
              <a:gd name="connsiteX5" fmla="*/ 0 w 2102498"/>
              <a:gd name="connsiteY5" fmla="*/ 1074420 h 5885511"/>
              <a:gd name="connsiteX0" fmla="*/ 0 w 1965338"/>
              <a:gd name="connsiteY0" fmla="*/ 0 h 5885511"/>
              <a:gd name="connsiteX1" fmla="*/ 19473 w 1965338"/>
              <a:gd name="connsiteY1" fmla="*/ 7127 h 5885511"/>
              <a:gd name="connsiteX2" fmla="*/ 1965338 w 1965338"/>
              <a:gd name="connsiteY2" fmla="*/ 2942755 h 5885511"/>
              <a:gd name="connsiteX3" fmla="*/ 19473 w 1965338"/>
              <a:gd name="connsiteY3" fmla="*/ 5878384 h 5885511"/>
              <a:gd name="connsiteX4" fmla="*/ 0 w 1965338"/>
              <a:gd name="connsiteY4" fmla="*/ 5885511 h 588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338" h="5885511">
                <a:moveTo>
                  <a:pt x="0" y="0"/>
                </a:moveTo>
                <a:lnTo>
                  <a:pt x="19473" y="7127"/>
                </a:lnTo>
                <a:cubicBezTo>
                  <a:pt x="1162976" y="490788"/>
                  <a:pt x="1965338" y="1623071"/>
                  <a:pt x="1965338" y="2942755"/>
                </a:cubicBezTo>
                <a:cubicBezTo>
                  <a:pt x="1965338" y="4262440"/>
                  <a:pt x="1162976" y="5394722"/>
                  <a:pt x="19473" y="5878384"/>
                </a:cubicBezTo>
                <a:lnTo>
                  <a:pt x="0" y="5885511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51591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8552EBCB-ECD6-4A31-894A-B190FF9B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318E1C73-D0E9-4B46-8BB5-03C73EAD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3260-D6C4-4E5E-BEAF-9C33F5E8266B}" type="datetime1">
              <a:rPr lang="en-GB" smtClean="0"/>
              <a:t>05/10/2018</a:t>
            </a:fld>
            <a:endParaRPr lang="en-GB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A6888AAA-5B8B-4363-A55E-08756730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B20D14-F0C9-4CFE-99F4-E6877B94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DC60BD7-F27E-4AB0-81B6-9EA72FED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B0A91740-7532-4779-9F4E-136CDC02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A1A5-84B9-405B-802D-E5038B705C95}" type="datetime1">
              <a:rPr lang="en-GB" smtClean="0"/>
              <a:t>05/10/2018</a:t>
            </a:fld>
            <a:endParaRPr lang="en-GB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12B81DCE-1CB9-49D5-864E-6BC99C1E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690688"/>
            <a:ext cx="2340000" cy="41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right Templafy pane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viewing of guides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719139" y="720000"/>
            <a:ext cx="10748962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719139" y="1690688"/>
            <a:ext cx="24120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New Slide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</a:t>
            </a:r>
            <a:b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slide layouts</a:t>
            </a:r>
            <a:endParaRPr lang="en-GB" sz="900" noProof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will be applied to the new slide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757302" y="1690688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288" y="2559800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0682" y="3364349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66672" y="43148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7288" y="5673718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6920377" y="2835059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6965115" y="3809480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6964527" y="1731292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93693" y="2845028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93693" y="3761944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40000"/>
            <a:ext cx="10749600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872000"/>
            <a:ext cx="10749600" cy="419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354595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74A65BD2-1DD1-4896-86E6-8AA3D900D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E3525196-0BD0-4A3A-90F9-F2F9A9D9666D}" type="datetime1">
              <a:rPr lang="en-GB" smtClean="0"/>
              <a:t>05/10/2018</a:t>
            </a:fld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26439B25-0D5B-4E92-A86B-D85A6F2E4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53B980B-ED4A-49C8-9D5B-8170581556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330" y="6264871"/>
            <a:ext cx="825387" cy="2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5" r:id="rId2"/>
    <p:sldLayoutId id="2147483747" r:id="rId3"/>
    <p:sldLayoutId id="2147483732" r:id="rId4"/>
    <p:sldLayoutId id="2147483731" r:id="rId5"/>
    <p:sldLayoutId id="2147483748" r:id="rId6"/>
    <p:sldLayoutId id="2147483743" r:id="rId7"/>
    <p:sldLayoutId id="2147483744" r:id="rId8"/>
    <p:sldLayoutId id="2147483726" r:id="rId9"/>
    <p:sldLayoutId id="2147483749" r:id="rId10"/>
    <p:sldLayoutId id="2147483757" r:id="rId11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1000"/>
        </a:spcBef>
        <a:buClr>
          <a:srgbClr val="ED8B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500"/>
        </a:spcBef>
        <a:buClr>
          <a:srgbClr val="ED8B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500"/>
        </a:spcBef>
        <a:buClr>
          <a:srgbClr val="ED8B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Clr>
          <a:srgbClr val="ED8B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Clr>
          <a:srgbClr val="ED8B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90000"/>
        </a:lnSpc>
        <a:spcBef>
          <a:spcPts val="600"/>
        </a:spcBef>
        <a:buClr>
          <a:srgbClr val="ED8B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90000"/>
        </a:lnSpc>
        <a:spcBef>
          <a:spcPts val="600"/>
        </a:spcBef>
        <a:buClr>
          <a:srgbClr val="ED8B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90000"/>
        </a:lnSpc>
        <a:spcBef>
          <a:spcPts val="600"/>
        </a:spcBef>
        <a:buClr>
          <a:srgbClr val="ED8B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90000"/>
        </a:lnSpc>
        <a:spcBef>
          <a:spcPts val="600"/>
        </a:spcBef>
        <a:buClr>
          <a:srgbClr val="ED8B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3" userDrawn="1">
          <p15:clr>
            <a:srgbClr val="F26B43"/>
          </p15:clr>
        </p15:guide>
        <p15:guide id="2" pos="7224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1065" userDrawn="1">
          <p15:clr>
            <a:srgbClr val="F26B43"/>
          </p15:clr>
        </p15:guide>
        <p15:guide id="5" orient="horz" pos="1179" userDrawn="1">
          <p15:clr>
            <a:srgbClr val="F26B43"/>
          </p15:clr>
        </p15:guide>
        <p15:guide id="6" orient="horz" pos="38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.emf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379AB-00F4-48B1-BC39-E45AF77C2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Hvad har </a:t>
            </a:r>
            <a:r>
              <a:rPr lang="da-DK" dirty="0" err="1"/>
              <a:t>NemID</a:t>
            </a:r>
            <a:r>
              <a:rPr lang="da-DK" dirty="0"/>
              <a:t> </a:t>
            </a:r>
            <a:r>
              <a:rPr lang="da-DK" dirty="0" err="1"/>
              <a:t>nøgleapp</a:t>
            </a:r>
            <a:r>
              <a:rPr lang="da-DK" dirty="0"/>
              <a:t> betydet for </a:t>
            </a:r>
            <a:r>
              <a:rPr lang="da-DK" dirty="0" err="1"/>
              <a:t>NemID</a:t>
            </a:r>
            <a:r>
              <a:rPr lang="da-DK" dirty="0"/>
              <a:t>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BDF7A49-AB26-4747-B16B-6039F988A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Fire måneder med NemID </a:t>
            </a:r>
            <a:r>
              <a:rPr lang="da-DK" dirty="0" err="1"/>
              <a:t>nøgleapp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Sikkerhed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Nye muligheder for NemID tjenesteudbydere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NemID bliver til </a:t>
            </a:r>
            <a:r>
              <a:rPr lang="da-DK" dirty="0" err="1"/>
              <a:t>MitID</a:t>
            </a:r>
            <a:r>
              <a:rPr lang="da-DK" dirty="0"/>
              <a:t> og </a:t>
            </a:r>
            <a:r>
              <a:rPr lang="da-DK" dirty="0" err="1"/>
              <a:t>NemLog</a:t>
            </a:r>
            <a:r>
              <a:rPr lang="da-DK" dirty="0"/>
              <a:t>-in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26ADDF-6704-4736-AB7C-9D86E1910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F9372E-324D-A04E-A634-0E2B971DC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08FD148-DCC5-41FB-B64A-B39C314E5F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5EA78D-C4F0-49F4-85B6-5BBDFC9D5812}" type="datetime1">
              <a:rPr lang="da-DK" smtClean="0"/>
              <a:pPr/>
              <a:t>05-10-2018</a:t>
            </a:fld>
            <a:endParaRPr lang="da-DK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DC4F8A-C773-48D5-A5DA-890874C5F6F9}"/>
              </a:ext>
            </a:extLst>
          </p:cNvPr>
          <p:cNvSpPr txBox="1">
            <a:spLocks/>
          </p:cNvSpPr>
          <p:nvPr/>
        </p:nvSpPr>
        <p:spPr>
          <a:xfrm>
            <a:off x="720001" y="5338483"/>
            <a:ext cx="10515600" cy="79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5776"/>
                </a:solidFill>
              </a:rPr>
              <a:t>4. </a:t>
            </a:r>
            <a:r>
              <a:rPr lang="en-GB" sz="1600" b="1" dirty="0" err="1">
                <a:solidFill>
                  <a:srgbClr val="005776"/>
                </a:solidFill>
              </a:rPr>
              <a:t>oktober</a:t>
            </a:r>
            <a:r>
              <a:rPr lang="en-GB" sz="1600" b="1" dirty="0">
                <a:solidFill>
                  <a:srgbClr val="005776"/>
                </a:solidFill>
              </a:rPr>
              <a:t> 2018</a:t>
            </a:r>
          </a:p>
          <a:p>
            <a:r>
              <a:rPr lang="da-DK" sz="1600" dirty="0">
                <a:solidFill>
                  <a:schemeClr val="accent4">
                    <a:lumMod val="25000"/>
                  </a:schemeClr>
                </a:solidFill>
              </a:rPr>
              <a:t>John Christensen, Head of </a:t>
            </a:r>
            <a:r>
              <a:rPr lang="da-DK" sz="1600" dirty="0" err="1">
                <a:solidFill>
                  <a:schemeClr val="accent4">
                    <a:lumMod val="25000"/>
                  </a:schemeClr>
                </a:solidFill>
              </a:rPr>
              <a:t>NemID</a:t>
            </a:r>
            <a:r>
              <a:rPr lang="da-DK" sz="1600" dirty="0">
                <a:solidFill>
                  <a:schemeClr val="accent4">
                    <a:lumMod val="25000"/>
                  </a:schemeClr>
                </a:solidFill>
              </a:rPr>
              <a:t> Business Development</a:t>
            </a:r>
          </a:p>
          <a:p>
            <a:endParaRPr lang="en-GB" sz="1600" b="1" dirty="0">
              <a:solidFill>
                <a:srgbClr val="005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731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Nye muligheder for NemID tjenesteudbydere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34634-C21C-40B0-83C3-D0395BB605A5}" type="datetime1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05/10/2018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91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Nye muligheder for NemID tjenesteudbydere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5B0894-228B-4047-85F9-069751BD4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5572" r="15884" b="7122"/>
          <a:stretch/>
        </p:blipFill>
        <p:spPr>
          <a:xfrm>
            <a:off x="6849189" y="2057019"/>
            <a:ext cx="3021869" cy="4111625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5732AE1E-E0E3-1245-BB22-DAF7D1D487FF}"/>
              </a:ext>
            </a:extLst>
          </p:cNvPr>
          <p:cNvSpPr txBox="1">
            <a:spLocks/>
          </p:cNvSpPr>
          <p:nvPr/>
        </p:nvSpPr>
        <p:spPr>
          <a:xfrm>
            <a:off x="1786354" y="2155331"/>
            <a:ext cx="3992654" cy="8469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Mere effektiv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onboarding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af nye kunder</a:t>
            </a:r>
          </a:p>
        </p:txBody>
      </p:sp>
      <p:sp>
        <p:nvSpPr>
          <p:cNvPr id="22" name="Ellipse 3">
            <a:extLst>
              <a:ext uri="{FF2B5EF4-FFF2-40B4-BE49-F238E27FC236}">
                <a16:creationId xmlns:a16="http://schemas.microsoft.com/office/drawing/2014/main" id="{3D7D39BF-F017-9A47-87AB-CE81D84F807F}"/>
              </a:ext>
            </a:extLst>
          </p:cNvPr>
          <p:cNvSpPr/>
          <p:nvPr/>
        </p:nvSpPr>
        <p:spPr>
          <a:xfrm>
            <a:off x="720113" y="2158303"/>
            <a:ext cx="816792" cy="81679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e 18">
            <a:extLst>
              <a:ext uri="{FF2B5EF4-FFF2-40B4-BE49-F238E27FC236}">
                <a16:creationId xmlns:a16="http://schemas.microsoft.com/office/drawing/2014/main" id="{93D80BEE-B5C5-5348-8129-E22D82E8E4E1}"/>
              </a:ext>
            </a:extLst>
          </p:cNvPr>
          <p:cNvSpPr/>
          <p:nvPr/>
        </p:nvSpPr>
        <p:spPr>
          <a:xfrm>
            <a:off x="719669" y="3119315"/>
            <a:ext cx="816792" cy="81679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Billede 20">
            <a:extLst>
              <a:ext uri="{FF2B5EF4-FFF2-40B4-BE49-F238E27FC236}">
                <a16:creationId xmlns:a16="http://schemas.microsoft.com/office/drawing/2014/main" id="{793D3007-B761-CF4D-89D1-BC4E9A28C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6" y="2261669"/>
            <a:ext cx="574429" cy="546331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A49422F5-7A07-8A45-B964-7E1A39C9ABC2}"/>
              </a:ext>
            </a:extLst>
          </p:cNvPr>
          <p:cNvSpPr txBox="1">
            <a:spLocks/>
          </p:cNvSpPr>
          <p:nvPr/>
        </p:nvSpPr>
        <p:spPr>
          <a:xfrm>
            <a:off x="1786354" y="3119315"/>
            <a:ext cx="3992654" cy="8469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Bedre brugeroplevelse ved login og signering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3E883F-E027-4249-8FED-ECBF88AB1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9" y="3335430"/>
            <a:ext cx="554740" cy="414739"/>
          </a:xfrm>
          <a:prstGeom prst="rect">
            <a:avLst/>
          </a:prstGeom>
        </p:spPr>
      </p:pic>
      <p:sp>
        <p:nvSpPr>
          <p:cNvPr id="35" name="Ellipse 19">
            <a:extLst>
              <a:ext uri="{FF2B5EF4-FFF2-40B4-BE49-F238E27FC236}">
                <a16:creationId xmlns:a16="http://schemas.microsoft.com/office/drawing/2014/main" id="{B98C8C98-FECE-D148-86F9-0C215F758131}"/>
              </a:ext>
            </a:extLst>
          </p:cNvPr>
          <p:cNvSpPr/>
          <p:nvPr/>
        </p:nvSpPr>
        <p:spPr>
          <a:xfrm>
            <a:off x="716173" y="4077702"/>
            <a:ext cx="816792" cy="81742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Billede 20">
            <a:extLst>
              <a:ext uri="{FF2B5EF4-FFF2-40B4-BE49-F238E27FC236}">
                <a16:creationId xmlns:a16="http://schemas.microsoft.com/office/drawing/2014/main" id="{36335670-A3AC-6142-871D-0C49AD146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3" y="4246287"/>
            <a:ext cx="403479" cy="480254"/>
          </a:xfrm>
          <a:prstGeom prst="rect">
            <a:avLst/>
          </a:prstGeom>
        </p:spPr>
      </p:pic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FCF19C90-39A8-9144-93C2-4CB32D0EF597}"/>
              </a:ext>
            </a:extLst>
          </p:cNvPr>
          <p:cNvSpPr txBox="1">
            <a:spLocks/>
          </p:cNvSpPr>
          <p:nvPr/>
        </p:nvSpPr>
        <p:spPr>
          <a:xfrm>
            <a:off x="1782858" y="4080102"/>
            <a:ext cx="3992654" cy="8469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Nøgleapp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øger brugen af NemID</a:t>
            </a:r>
          </a:p>
        </p:txBody>
      </p:sp>
      <p:sp>
        <p:nvSpPr>
          <p:cNvPr id="38" name="Ellipse 19">
            <a:extLst>
              <a:ext uri="{FF2B5EF4-FFF2-40B4-BE49-F238E27FC236}">
                <a16:creationId xmlns:a16="http://schemas.microsoft.com/office/drawing/2014/main" id="{143B5385-F2E6-5D4A-97D1-07D5D10320F4}"/>
              </a:ext>
            </a:extLst>
          </p:cNvPr>
          <p:cNvSpPr/>
          <p:nvPr/>
        </p:nvSpPr>
        <p:spPr>
          <a:xfrm>
            <a:off x="716173" y="5028506"/>
            <a:ext cx="816792" cy="81742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6770AAE-01B8-A646-A7A8-CAB3BF2C191B}"/>
              </a:ext>
            </a:extLst>
          </p:cNvPr>
          <p:cNvSpPr txBox="1">
            <a:spLocks/>
          </p:cNvSpPr>
          <p:nvPr/>
        </p:nvSpPr>
        <p:spPr>
          <a:xfrm>
            <a:off x="1782858" y="5028026"/>
            <a:ext cx="3992654" cy="8469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Nye muligheder i forbindelse med handel </a:t>
            </a:r>
          </a:p>
        </p:txBody>
      </p:sp>
      <p:pic>
        <p:nvPicPr>
          <p:cNvPr id="42" name="Billede 20">
            <a:extLst>
              <a:ext uri="{FF2B5EF4-FFF2-40B4-BE49-F238E27FC236}">
                <a16:creationId xmlns:a16="http://schemas.microsoft.com/office/drawing/2014/main" id="{DD981AE2-87F9-554D-AFF2-4AB12CFEC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" y="5250718"/>
            <a:ext cx="45516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11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44695-4894-C84E-93B0-DD6F7614B516}"/>
              </a:ext>
            </a:extLst>
          </p:cNvPr>
          <p:cNvSpPr/>
          <p:nvPr/>
        </p:nvSpPr>
        <p:spPr>
          <a:xfrm>
            <a:off x="719999" y="1871663"/>
            <a:ext cx="10749600" cy="4194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Udviklingen i nye </a:t>
            </a:r>
            <a:r>
              <a:rPr lang="da-DK" dirty="0" err="1"/>
              <a:t>NemID</a:t>
            </a:r>
            <a:r>
              <a:rPr lang="da-DK" dirty="0"/>
              <a:t> tjenesteudbydere</a:t>
            </a:r>
          </a:p>
        </p:txBody>
      </p:sp>
      <p:cxnSp>
        <p:nvCxnSpPr>
          <p:cNvPr id="9" name="Straight Connector 44">
            <a:extLst>
              <a:ext uri="{FF2B5EF4-FFF2-40B4-BE49-F238E27FC236}">
                <a16:creationId xmlns:a16="http://schemas.microsoft.com/office/drawing/2014/main" id="{DEFDE978-61C6-874E-93FA-335073566B24}"/>
              </a:ext>
            </a:extLst>
          </p:cNvPr>
          <p:cNvCxnSpPr>
            <a:cxnSpLocks/>
          </p:cNvCxnSpPr>
          <p:nvPr/>
        </p:nvCxnSpPr>
        <p:spPr>
          <a:xfrm flipH="1">
            <a:off x="1637184" y="5085852"/>
            <a:ext cx="8786976" cy="1454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FA67D792-3F73-5648-80FA-082C819A1271}"/>
              </a:ext>
            </a:extLst>
          </p:cNvPr>
          <p:cNvSpPr txBox="1"/>
          <p:nvPr/>
        </p:nvSpPr>
        <p:spPr>
          <a:xfrm>
            <a:off x="4782028" y="5128620"/>
            <a:ext cx="2520000" cy="312379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Ultimo 2017</a:t>
            </a: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/>
              <a:ea typeface="ＭＳ Ｐゴシック"/>
              <a:cs typeface="Century Gothic"/>
            </a:endParaRP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6E076921-3D78-B34E-9F40-CEBEA83EDF4A}"/>
              </a:ext>
            </a:extLst>
          </p:cNvPr>
          <p:cNvSpPr txBox="1"/>
          <p:nvPr/>
        </p:nvSpPr>
        <p:spPr>
          <a:xfrm>
            <a:off x="1303704" y="5128621"/>
            <a:ext cx="2520000" cy="312379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Ultimo 2016</a:t>
            </a: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/>
              <a:ea typeface="ＭＳ Ｐゴシック"/>
              <a:cs typeface="Century Gothic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B7346E0-CCBC-AA42-B71A-9627637C7701}"/>
              </a:ext>
            </a:extLst>
          </p:cNvPr>
          <p:cNvSpPr txBox="1"/>
          <p:nvPr/>
        </p:nvSpPr>
        <p:spPr>
          <a:xfrm>
            <a:off x="8260352" y="5133583"/>
            <a:ext cx="2520000" cy="312379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Ultimo 2018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A2A69BC-CC1F-0A4C-B63B-570058225BAB}"/>
              </a:ext>
            </a:extLst>
          </p:cNvPr>
          <p:cNvGrpSpPr/>
          <p:nvPr/>
        </p:nvGrpSpPr>
        <p:grpSpPr>
          <a:xfrm>
            <a:off x="727150" y="4589744"/>
            <a:ext cx="9704161" cy="266213"/>
            <a:chOff x="727150" y="4589744"/>
            <a:chExt cx="9704161" cy="266213"/>
          </a:xfrm>
        </p:grpSpPr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id="{5B724EC7-7F90-4D4B-8933-C8A606B91956}"/>
                </a:ext>
              </a:extLst>
            </p:cNvPr>
            <p:cNvSpPr txBox="1"/>
            <p:nvPr/>
          </p:nvSpPr>
          <p:spPr>
            <a:xfrm>
              <a:off x="727150" y="4589744"/>
              <a:ext cx="917185" cy="266213"/>
            </a:xfrm>
            <a:prstGeom prst="rect">
              <a:avLst/>
            </a:prstGeom>
            <a:noFill/>
          </p:spPr>
          <p:txBody>
            <a:bodyPr wrap="square" lIns="47999" tIns="47999" rIns="47999" bIns="47999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300</a:t>
              </a: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endParaRPr>
            </a:p>
          </p:txBody>
        </p:sp>
        <p:cxnSp>
          <p:nvCxnSpPr>
            <p:cNvPr id="23" name="Straight Connector 44">
              <a:extLst>
                <a:ext uri="{FF2B5EF4-FFF2-40B4-BE49-F238E27FC236}">
                  <a16:creationId xmlns:a16="http://schemas.microsoft.com/office/drawing/2014/main" id="{E95C8906-AC30-F946-B719-183E9B213C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4335" y="4708310"/>
              <a:ext cx="8786976" cy="14540"/>
            </a:xfrm>
            <a:prstGeom prst="line">
              <a:avLst/>
            </a:prstGeom>
            <a:ln w="952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D65D938-6287-7C40-BEF9-AD7A4426776B}"/>
              </a:ext>
            </a:extLst>
          </p:cNvPr>
          <p:cNvGrpSpPr/>
          <p:nvPr/>
        </p:nvGrpSpPr>
        <p:grpSpPr>
          <a:xfrm>
            <a:off x="727150" y="3898954"/>
            <a:ext cx="9711312" cy="266213"/>
            <a:chOff x="727150" y="3663056"/>
            <a:chExt cx="9711312" cy="266213"/>
          </a:xfrm>
        </p:grpSpPr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23529DD8-F4D1-2B4D-ACAE-E08D83F765A6}"/>
                </a:ext>
              </a:extLst>
            </p:cNvPr>
            <p:cNvSpPr txBox="1"/>
            <p:nvPr/>
          </p:nvSpPr>
          <p:spPr>
            <a:xfrm>
              <a:off x="727150" y="3663056"/>
              <a:ext cx="917185" cy="266213"/>
            </a:xfrm>
            <a:prstGeom prst="rect">
              <a:avLst/>
            </a:prstGeom>
            <a:noFill/>
          </p:spPr>
          <p:txBody>
            <a:bodyPr wrap="square" lIns="47999" tIns="47999" rIns="47999" bIns="47999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400</a:t>
              </a:r>
            </a:p>
          </p:txBody>
        </p:sp>
        <p:cxnSp>
          <p:nvCxnSpPr>
            <p:cNvPr id="25" name="Straight Connector 44">
              <a:extLst>
                <a:ext uri="{FF2B5EF4-FFF2-40B4-BE49-F238E27FC236}">
                  <a16:creationId xmlns:a16="http://schemas.microsoft.com/office/drawing/2014/main" id="{5D7B9EEF-467D-1840-94B8-AE932B6E10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86" y="3787580"/>
              <a:ext cx="8786976" cy="14540"/>
            </a:xfrm>
            <a:prstGeom prst="line">
              <a:avLst/>
            </a:prstGeom>
            <a:ln w="952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F948AF-ED65-8A44-A620-8AA871A97C8F}"/>
              </a:ext>
            </a:extLst>
          </p:cNvPr>
          <p:cNvGrpSpPr/>
          <p:nvPr/>
        </p:nvGrpSpPr>
        <p:grpSpPr>
          <a:xfrm>
            <a:off x="727150" y="3208163"/>
            <a:ext cx="9711312" cy="266213"/>
            <a:chOff x="727150" y="3121864"/>
            <a:chExt cx="9711312" cy="266213"/>
          </a:xfrm>
        </p:grpSpPr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65A9AF2D-7CC0-EB4E-9C8A-B654713EDB73}"/>
                </a:ext>
              </a:extLst>
            </p:cNvPr>
            <p:cNvSpPr txBox="1"/>
            <p:nvPr/>
          </p:nvSpPr>
          <p:spPr>
            <a:xfrm>
              <a:off x="727150" y="3121864"/>
              <a:ext cx="917185" cy="266213"/>
            </a:xfrm>
            <a:prstGeom prst="rect">
              <a:avLst/>
            </a:prstGeom>
            <a:noFill/>
          </p:spPr>
          <p:txBody>
            <a:bodyPr wrap="square" lIns="47999" tIns="47999" rIns="47999" bIns="47999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500</a:t>
              </a:r>
            </a:p>
          </p:txBody>
        </p:sp>
        <p:cxnSp>
          <p:nvCxnSpPr>
            <p:cNvPr id="26" name="Straight Connector 44">
              <a:extLst>
                <a:ext uri="{FF2B5EF4-FFF2-40B4-BE49-F238E27FC236}">
                  <a16:creationId xmlns:a16="http://schemas.microsoft.com/office/drawing/2014/main" id="{BFE2D54C-D9BC-EC40-B1A1-19CB4FF79A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86" y="3255184"/>
              <a:ext cx="8786976" cy="14540"/>
            </a:xfrm>
            <a:prstGeom prst="line">
              <a:avLst/>
            </a:prstGeom>
            <a:ln w="952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8C56DD7-D2B9-7641-B534-71EA6D1B1E71}"/>
              </a:ext>
            </a:extLst>
          </p:cNvPr>
          <p:cNvGrpSpPr/>
          <p:nvPr/>
        </p:nvGrpSpPr>
        <p:grpSpPr>
          <a:xfrm>
            <a:off x="727150" y="2517372"/>
            <a:ext cx="9718463" cy="266213"/>
            <a:chOff x="727150" y="2517372"/>
            <a:chExt cx="9718463" cy="266213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D9933203-2FB8-4648-9943-DCD8CADD5EC6}"/>
                </a:ext>
              </a:extLst>
            </p:cNvPr>
            <p:cNvSpPr txBox="1"/>
            <p:nvPr/>
          </p:nvSpPr>
          <p:spPr>
            <a:xfrm>
              <a:off x="727150" y="2517372"/>
              <a:ext cx="917185" cy="266213"/>
            </a:xfrm>
            <a:prstGeom prst="rect">
              <a:avLst/>
            </a:prstGeom>
            <a:noFill/>
          </p:spPr>
          <p:txBody>
            <a:bodyPr wrap="square" lIns="47999" tIns="47999" rIns="47999" bIns="47999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600</a:t>
              </a:r>
            </a:p>
          </p:txBody>
        </p:sp>
        <p:cxnSp>
          <p:nvCxnSpPr>
            <p:cNvPr id="27" name="Straight Connector 44">
              <a:extLst>
                <a:ext uri="{FF2B5EF4-FFF2-40B4-BE49-F238E27FC236}">
                  <a16:creationId xmlns:a16="http://schemas.microsoft.com/office/drawing/2014/main" id="{CC850A4D-91CD-0246-902E-EAAA8B835D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8637" y="2639819"/>
              <a:ext cx="8786976" cy="14540"/>
            </a:xfrm>
            <a:prstGeom prst="line">
              <a:avLst/>
            </a:prstGeom>
            <a:ln w="952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44">
            <a:extLst>
              <a:ext uri="{FF2B5EF4-FFF2-40B4-BE49-F238E27FC236}">
                <a16:creationId xmlns:a16="http://schemas.microsoft.com/office/drawing/2014/main" id="{654A648E-B718-7840-B5ED-6E7A2F900037}"/>
              </a:ext>
            </a:extLst>
          </p:cNvPr>
          <p:cNvCxnSpPr>
            <a:cxnSpLocks/>
          </p:cNvCxnSpPr>
          <p:nvPr/>
        </p:nvCxnSpPr>
        <p:spPr>
          <a:xfrm flipV="1">
            <a:off x="2563704" y="4954913"/>
            <a:ext cx="0" cy="145479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4">
            <a:extLst>
              <a:ext uri="{FF2B5EF4-FFF2-40B4-BE49-F238E27FC236}">
                <a16:creationId xmlns:a16="http://schemas.microsoft.com/office/drawing/2014/main" id="{5CC005E2-922A-D54C-B316-35AE5B8DDB6C}"/>
              </a:ext>
            </a:extLst>
          </p:cNvPr>
          <p:cNvCxnSpPr>
            <a:cxnSpLocks/>
          </p:cNvCxnSpPr>
          <p:nvPr/>
        </p:nvCxnSpPr>
        <p:spPr>
          <a:xfrm flipV="1">
            <a:off x="6029369" y="4947643"/>
            <a:ext cx="0" cy="145479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4">
            <a:extLst>
              <a:ext uri="{FF2B5EF4-FFF2-40B4-BE49-F238E27FC236}">
                <a16:creationId xmlns:a16="http://schemas.microsoft.com/office/drawing/2014/main" id="{A6179E45-4784-3044-BAB6-8DF2AD2CC4E2}"/>
              </a:ext>
            </a:extLst>
          </p:cNvPr>
          <p:cNvCxnSpPr>
            <a:cxnSpLocks/>
          </p:cNvCxnSpPr>
          <p:nvPr/>
        </p:nvCxnSpPr>
        <p:spPr>
          <a:xfrm flipV="1">
            <a:off x="9524951" y="4947643"/>
            <a:ext cx="0" cy="145479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">
            <a:extLst>
              <a:ext uri="{FF2B5EF4-FFF2-40B4-BE49-F238E27FC236}">
                <a16:creationId xmlns:a16="http://schemas.microsoft.com/office/drawing/2014/main" id="{FB6F6009-1F1E-1545-94C7-CCB1E6D05857}"/>
              </a:ext>
            </a:extLst>
          </p:cNvPr>
          <p:cNvSpPr txBox="1"/>
          <p:nvPr/>
        </p:nvSpPr>
        <p:spPr>
          <a:xfrm>
            <a:off x="4782028" y="3688926"/>
            <a:ext cx="2520000" cy="312379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458 (+74)</a:t>
            </a:r>
            <a:endParaRPr kumimoji="0" lang="da-DK" sz="1400" b="1" i="0" u="none" strike="noStrike" kern="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/>
              <a:ea typeface="ＭＳ Ｐゴシック"/>
              <a:cs typeface="Century Gothic"/>
            </a:endParaRP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1A7AF7EC-7B69-8F4D-B3C1-C1B7675F6A26}"/>
              </a:ext>
            </a:extLst>
          </p:cNvPr>
          <p:cNvSpPr txBox="1"/>
          <p:nvPr/>
        </p:nvSpPr>
        <p:spPr>
          <a:xfrm>
            <a:off x="1303704" y="4294560"/>
            <a:ext cx="2520000" cy="312379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384</a:t>
            </a:r>
            <a:endParaRPr kumimoji="0" lang="da-DK" sz="1400" b="1" i="0" u="none" strike="noStrike" kern="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/>
              <a:ea typeface="ＭＳ Ｐゴシック"/>
              <a:cs typeface="Century Gothic"/>
            </a:endParaRP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C2B0965F-C9E3-7549-8882-10BA12F07666}"/>
              </a:ext>
            </a:extLst>
          </p:cNvPr>
          <p:cNvSpPr txBox="1"/>
          <p:nvPr/>
        </p:nvSpPr>
        <p:spPr>
          <a:xfrm>
            <a:off x="7435511" y="2978379"/>
            <a:ext cx="2520000" cy="312379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558 (+100)</a:t>
            </a:r>
          </a:p>
        </p:txBody>
      </p:sp>
      <p:sp>
        <p:nvSpPr>
          <p:cNvPr id="43" name="Subtitle 6">
            <a:extLst>
              <a:ext uri="{FF2B5EF4-FFF2-40B4-BE49-F238E27FC236}">
                <a16:creationId xmlns:a16="http://schemas.microsoft.com/office/drawing/2014/main" id="{18797F0C-57D3-F244-9F22-58E798BEFCC2}"/>
              </a:ext>
            </a:extLst>
          </p:cNvPr>
          <p:cNvSpPr txBox="1">
            <a:spLocks/>
          </p:cNvSpPr>
          <p:nvPr/>
        </p:nvSpPr>
        <p:spPr>
          <a:xfrm>
            <a:off x="719999" y="2052804"/>
            <a:ext cx="10749600" cy="300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None/>
              <a:defRPr lang="en-GB" sz="1600" i="1" kern="1200" baseline="0" noProof="0" dirty="0" smtClean="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aftaler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Connector 44">
            <a:extLst>
              <a:ext uri="{FF2B5EF4-FFF2-40B4-BE49-F238E27FC236}">
                <a16:creationId xmlns:a16="http://schemas.microsoft.com/office/drawing/2014/main" id="{DAC519E4-1727-B348-B3BB-F669F3FD9DFC}"/>
              </a:ext>
            </a:extLst>
          </p:cNvPr>
          <p:cNvCxnSpPr>
            <a:cxnSpLocks/>
          </p:cNvCxnSpPr>
          <p:nvPr/>
        </p:nvCxnSpPr>
        <p:spPr>
          <a:xfrm flipH="1">
            <a:off x="2570856" y="3660374"/>
            <a:ext cx="3458513" cy="569023"/>
          </a:xfrm>
          <a:prstGeom prst="line">
            <a:avLst/>
          </a:prstGeom>
          <a:ln w="31750" cap="rnd">
            <a:solidFill>
              <a:schemeClr val="accent6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4">
            <a:extLst>
              <a:ext uri="{FF2B5EF4-FFF2-40B4-BE49-F238E27FC236}">
                <a16:creationId xmlns:a16="http://schemas.microsoft.com/office/drawing/2014/main" id="{DADD7706-BF31-0242-8EF7-E09ABAFCEDC2}"/>
              </a:ext>
            </a:extLst>
          </p:cNvPr>
          <p:cNvCxnSpPr>
            <a:cxnSpLocks/>
          </p:cNvCxnSpPr>
          <p:nvPr/>
        </p:nvCxnSpPr>
        <p:spPr>
          <a:xfrm flipH="1">
            <a:off x="6029369" y="2901653"/>
            <a:ext cx="2666142" cy="758721"/>
          </a:xfrm>
          <a:prstGeom prst="line">
            <a:avLst/>
          </a:prstGeom>
          <a:ln w="31750" cap="rnd">
            <a:solidFill>
              <a:schemeClr val="accent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026E23D-B409-354B-8A6B-DEF94FBB3879}"/>
              </a:ext>
            </a:extLst>
          </p:cNvPr>
          <p:cNvGrpSpPr/>
          <p:nvPr/>
        </p:nvGrpSpPr>
        <p:grpSpPr>
          <a:xfrm>
            <a:off x="6511274" y="3734022"/>
            <a:ext cx="1534119" cy="1523451"/>
            <a:chOff x="7185694" y="1599679"/>
            <a:chExt cx="2108175" cy="2093515"/>
          </a:xfrm>
        </p:grpSpPr>
        <p:sp>
          <p:nvSpPr>
            <p:cNvPr id="72" name="Ellipse 3">
              <a:extLst>
                <a:ext uri="{FF2B5EF4-FFF2-40B4-BE49-F238E27FC236}">
                  <a16:creationId xmlns:a16="http://schemas.microsoft.com/office/drawing/2014/main" id="{D2AA08C4-71B4-C546-95BE-55077D3969B3}"/>
                </a:ext>
              </a:extLst>
            </p:cNvPr>
            <p:cNvSpPr/>
            <p:nvPr/>
          </p:nvSpPr>
          <p:spPr>
            <a:xfrm>
              <a:off x="7200354" y="1599679"/>
              <a:ext cx="2093515" cy="20935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197EB05-05AD-8740-9D30-A180ADA0E39A}"/>
                </a:ext>
              </a:extLst>
            </p:cNvPr>
            <p:cNvSpPr/>
            <p:nvPr/>
          </p:nvSpPr>
          <p:spPr>
            <a:xfrm>
              <a:off x="7185694" y="2279657"/>
              <a:ext cx="2093515" cy="719005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0" marR="0" lvl="0" indent="0" algn="ctr" defTabSz="1087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Lancering af </a:t>
              </a:r>
              <a:r>
                <a:rPr kumimoji="0" lang="da-DK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NemID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a-DK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nøgleapp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4" name="Straight Connector 44">
            <a:extLst>
              <a:ext uri="{FF2B5EF4-FFF2-40B4-BE49-F238E27FC236}">
                <a16:creationId xmlns:a16="http://schemas.microsoft.com/office/drawing/2014/main" id="{CCA88568-8C35-D545-9EDD-B35D18D4CDCC}"/>
              </a:ext>
            </a:extLst>
          </p:cNvPr>
          <p:cNvCxnSpPr>
            <a:cxnSpLocks/>
          </p:cNvCxnSpPr>
          <p:nvPr/>
        </p:nvCxnSpPr>
        <p:spPr>
          <a:xfrm flipH="1">
            <a:off x="8750808" y="2678734"/>
            <a:ext cx="706303" cy="200997"/>
          </a:xfrm>
          <a:prstGeom prst="line">
            <a:avLst/>
          </a:prstGeom>
          <a:ln w="31750" cap="rnd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754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ombinationstegning: hvid stor">
            <a:extLst>
              <a:ext uri="{FF2B5EF4-FFF2-40B4-BE49-F238E27FC236}">
                <a16:creationId xmlns:a16="http://schemas.microsoft.com/office/drawing/2014/main" id="{09F7EE46-4172-5541-A0B1-07E7F7E6F65C}"/>
              </a:ext>
            </a:extLst>
          </p:cNvPr>
          <p:cNvSpPr/>
          <p:nvPr/>
        </p:nvSpPr>
        <p:spPr>
          <a:xfrm rot="5400000">
            <a:off x="514005" y="4117370"/>
            <a:ext cx="2226623" cy="3254637"/>
          </a:xfrm>
          <a:custGeom>
            <a:avLst/>
            <a:gdLst>
              <a:gd name="connsiteX0" fmla="*/ 3960000 w 3960000"/>
              <a:gd name="connsiteY0" fmla="*/ 0 h 5788301"/>
              <a:gd name="connsiteX1" fmla="*/ 3960000 w 3960000"/>
              <a:gd name="connsiteY1" fmla="*/ 5788301 h 5788301"/>
              <a:gd name="connsiteX2" fmla="*/ 63202 w 3960000"/>
              <a:gd name="connsiteY2" fmla="*/ 5788301 h 5788301"/>
              <a:gd name="connsiteX3" fmla="*/ 42177 w 3960000"/>
              <a:gd name="connsiteY3" fmla="*/ 5648468 h 5788301"/>
              <a:gd name="connsiteX4" fmla="*/ 0 w 3960000"/>
              <a:gd name="connsiteY4" fmla="*/ 4988088 h 5788301"/>
              <a:gd name="connsiteX5" fmla="*/ 3842019 w 3960000"/>
              <a:gd name="connsiteY5" fmla="*/ 27230 h 5788301"/>
              <a:gd name="connsiteX0" fmla="*/ 3960000 w 4051440"/>
              <a:gd name="connsiteY0" fmla="*/ 5788301 h 5879741"/>
              <a:gd name="connsiteX1" fmla="*/ 63202 w 4051440"/>
              <a:gd name="connsiteY1" fmla="*/ 5788301 h 5879741"/>
              <a:gd name="connsiteX2" fmla="*/ 42177 w 4051440"/>
              <a:gd name="connsiteY2" fmla="*/ 5648468 h 5879741"/>
              <a:gd name="connsiteX3" fmla="*/ 0 w 4051440"/>
              <a:gd name="connsiteY3" fmla="*/ 4988088 h 5879741"/>
              <a:gd name="connsiteX4" fmla="*/ 3842019 w 4051440"/>
              <a:gd name="connsiteY4" fmla="*/ 27230 h 5879741"/>
              <a:gd name="connsiteX5" fmla="*/ 3960000 w 4051440"/>
              <a:gd name="connsiteY5" fmla="*/ 0 h 5879741"/>
              <a:gd name="connsiteX6" fmla="*/ 4051440 w 4051440"/>
              <a:gd name="connsiteY6" fmla="*/ 5879741 h 5879741"/>
              <a:gd name="connsiteX0" fmla="*/ 3960000 w 3960000"/>
              <a:gd name="connsiteY0" fmla="*/ 5788301 h 5788301"/>
              <a:gd name="connsiteX1" fmla="*/ 63202 w 3960000"/>
              <a:gd name="connsiteY1" fmla="*/ 5788301 h 5788301"/>
              <a:gd name="connsiteX2" fmla="*/ 42177 w 3960000"/>
              <a:gd name="connsiteY2" fmla="*/ 5648468 h 5788301"/>
              <a:gd name="connsiteX3" fmla="*/ 0 w 3960000"/>
              <a:gd name="connsiteY3" fmla="*/ 4988088 h 5788301"/>
              <a:gd name="connsiteX4" fmla="*/ 3842019 w 3960000"/>
              <a:gd name="connsiteY4" fmla="*/ 27230 h 5788301"/>
              <a:gd name="connsiteX5" fmla="*/ 3960000 w 3960000"/>
              <a:gd name="connsiteY5" fmla="*/ 0 h 5788301"/>
              <a:gd name="connsiteX0" fmla="*/ 63202 w 3960000"/>
              <a:gd name="connsiteY0" fmla="*/ 5788301 h 5788301"/>
              <a:gd name="connsiteX1" fmla="*/ 42177 w 3960000"/>
              <a:gd name="connsiteY1" fmla="*/ 5648468 h 5788301"/>
              <a:gd name="connsiteX2" fmla="*/ 0 w 3960000"/>
              <a:gd name="connsiteY2" fmla="*/ 4988088 h 5788301"/>
              <a:gd name="connsiteX3" fmla="*/ 3842019 w 3960000"/>
              <a:gd name="connsiteY3" fmla="*/ 27230 h 5788301"/>
              <a:gd name="connsiteX4" fmla="*/ 3960000 w 3960000"/>
              <a:gd name="connsiteY4" fmla="*/ 0 h 57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0" h="5788301">
                <a:moveTo>
                  <a:pt x="63202" y="5788301"/>
                </a:moveTo>
                <a:lnTo>
                  <a:pt x="42177" y="5648468"/>
                </a:lnTo>
                <a:cubicBezTo>
                  <a:pt x="14349" y="5432273"/>
                  <a:pt x="0" y="5211856"/>
                  <a:pt x="0" y="4988088"/>
                </a:cubicBezTo>
                <a:cubicBezTo>
                  <a:pt x="0" y="2601232"/>
                  <a:pt x="1632596" y="595689"/>
                  <a:pt x="3842019" y="27230"/>
                </a:cubicBezTo>
                <a:lnTo>
                  <a:pt x="3960000" y="0"/>
                </a:ln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llipse 3">
            <a:extLst>
              <a:ext uri="{FF2B5EF4-FFF2-40B4-BE49-F238E27FC236}">
                <a16:creationId xmlns:a16="http://schemas.microsoft.com/office/drawing/2014/main" id="{9A47C7B8-7E03-A84A-9098-EE13439448BD}"/>
              </a:ext>
            </a:extLst>
          </p:cNvPr>
          <p:cNvSpPr/>
          <p:nvPr/>
        </p:nvSpPr>
        <p:spPr>
          <a:xfrm>
            <a:off x="2039589" y="5039057"/>
            <a:ext cx="774864" cy="7748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1092C-2CD1-B440-A263-88C870BC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Det siger kunderne om NemID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7E82B-50D0-644A-B341-E072975FD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1A8E5A-162C-F241-A875-53E528FF3F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9138" y="2597947"/>
            <a:ext cx="3069176" cy="3199420"/>
          </a:xfrm>
        </p:spPr>
        <p:txBody>
          <a:bodyPr/>
          <a:lstStyle/>
          <a:p>
            <a:pPr marL="0" indent="0">
              <a:buNone/>
            </a:pPr>
            <a:r>
              <a:rPr lang="da-DK" sz="1400" b="1" i="1" dirty="0"/>
              <a:t>Forbrugsforeningen har siden opstarten i 2010 brugt </a:t>
            </a:r>
            <a:r>
              <a:rPr lang="da-DK" sz="1400" b="1" i="1" dirty="0" err="1"/>
              <a:t>NemID</a:t>
            </a:r>
            <a:r>
              <a:rPr lang="da-DK" sz="1400" b="1" i="1" dirty="0"/>
              <a:t> til identifikation af de mange nye medlemmer til vores bonus- og betalingskort. </a:t>
            </a:r>
          </a:p>
          <a:p>
            <a:pPr marL="0" indent="0">
              <a:buNone/>
            </a:pPr>
            <a:r>
              <a:rPr lang="da-DK" sz="1400" i="1" dirty="0">
                <a:solidFill>
                  <a:schemeClr val="accent1"/>
                </a:solidFill>
              </a:rPr>
              <a:t>I forbindelse med vores licens under Finanstilsynet har </a:t>
            </a:r>
            <a:r>
              <a:rPr lang="da-DK" sz="1400" i="1" dirty="0" err="1">
                <a:solidFill>
                  <a:schemeClr val="accent1"/>
                </a:solidFill>
              </a:rPr>
              <a:t>NemID</a:t>
            </a:r>
            <a:r>
              <a:rPr lang="da-DK" sz="1400" i="1" dirty="0">
                <a:solidFill>
                  <a:schemeClr val="accent1"/>
                </a:solidFill>
              </a:rPr>
              <a:t> været en utrolig enkel og håndterlig digital løsning til de nye krav vi blev underlagt som betalingsinstitut.</a:t>
            </a:r>
            <a:endParaRPr lang="da-DK" sz="1400" dirty="0">
              <a:solidFill>
                <a:schemeClr val="accent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F8CD86-C2C8-044A-B2F6-7D1AB4FF21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05F1E-74DD-4773-A098-7FD532B44DAA}" type="datetime3">
              <a:rPr kumimoji="0" lang="da-DK" sz="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05.10.2018</a:t>
            </a:fld>
            <a:endParaRPr kumimoji="0" lang="da-DK" sz="1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lede 2">
            <a:extLst>
              <a:ext uri="{FF2B5EF4-FFF2-40B4-BE49-F238E27FC236}">
                <a16:creationId xmlns:a16="http://schemas.microsoft.com/office/drawing/2014/main" id="{F342ADC8-C7F4-824E-81C3-ABB4D2F3E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7" y="1880449"/>
            <a:ext cx="2373061" cy="456814"/>
          </a:xfrm>
          <a:prstGeom prst="rect">
            <a:avLst/>
          </a:prstGeom>
        </p:spPr>
      </p:pic>
      <p:pic>
        <p:nvPicPr>
          <p:cNvPr id="10" name="Billede 5">
            <a:extLst>
              <a:ext uri="{FF2B5EF4-FFF2-40B4-BE49-F238E27FC236}">
                <a16:creationId xmlns:a16="http://schemas.microsoft.com/office/drawing/2014/main" id="{EEAC05A9-3540-9C4D-A32A-EED7D1DA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30" y="1882716"/>
            <a:ext cx="1346008" cy="391917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FEACB57-82B8-A54D-BF67-A1371634383B}"/>
              </a:ext>
            </a:extLst>
          </p:cNvPr>
          <p:cNvSpPr txBox="1">
            <a:spLocks/>
          </p:cNvSpPr>
          <p:nvPr/>
        </p:nvSpPr>
        <p:spPr>
          <a:xfrm>
            <a:off x="4559029" y="2597947"/>
            <a:ext cx="3069178" cy="3199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NemID</a:t>
            </a: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 en væsentlig brik i forbindelse med Rejsekorts oprettelse af nye kunder.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Kombineret med andre elementer muliggør </a:t>
            </a:r>
            <a:r>
              <a:rPr kumimoji="0" lang="da-DK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NemID</a:t>
            </a: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automatiseret kundeoprettelse, uden at gå på kompromis med en sikker validering af kundernes identitet.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Desuden giver </a:t>
            </a:r>
            <a:r>
              <a:rPr kumimoji="0" lang="da-DK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NemID</a:t>
            </a: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også efterfølgende muligheden for en unik identifikation af den enkelte kunde på tværs af forskellige systemløsninger.</a:t>
            </a:r>
          </a:p>
        </p:txBody>
      </p:sp>
      <p:pic>
        <p:nvPicPr>
          <p:cNvPr id="11" name="Billede 5">
            <a:extLst>
              <a:ext uri="{FF2B5EF4-FFF2-40B4-BE49-F238E27FC236}">
                <a16:creationId xmlns:a16="http://schemas.microsoft.com/office/drawing/2014/main" id="{7DB29DBC-EE4A-784E-9A5C-42AE147EE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53" y="1877113"/>
            <a:ext cx="1691883" cy="44005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93A42E8-61F5-5441-89A1-2EF898C5286E}"/>
              </a:ext>
            </a:extLst>
          </p:cNvPr>
          <p:cNvSpPr txBox="1">
            <a:spLocks/>
          </p:cNvSpPr>
          <p:nvPr/>
        </p:nvSpPr>
        <p:spPr>
          <a:xfrm>
            <a:off x="8398922" y="2602502"/>
            <a:ext cx="3069178" cy="3199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DK </a:t>
            </a:r>
            <a:r>
              <a:rPr kumimoji="0" lang="da-DK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Hostmaster</a:t>
            </a: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indførte i 2017 obligatorisk validering af brugernes kontaktoplysninger ved brug af </a:t>
            </a:r>
            <a:r>
              <a:rPr kumimoji="0" lang="da-DK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NemID</a:t>
            </a: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NemID</a:t>
            </a: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giver os mulighed for at opretholde den mest retvisende database for danske brugere, da vi kan validere vores oplysninger om brugerne mod cpr- og cvr-registrene.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Ved at indføre </a:t>
            </a:r>
            <a:r>
              <a:rPr kumimoji="0" lang="da-DK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NemID</a:t>
            </a: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-validering af brugernes kontaktoplysninger, har vi fået et godt værktøj til at sikre vores brugeres identitet. </a:t>
            </a:r>
          </a:p>
        </p:txBody>
      </p:sp>
    </p:spTree>
    <p:extLst>
      <p:ext uri="{BB962C8B-B14F-4D97-AF65-F5344CB8AC3E}">
        <p14:creationId xmlns:p14="http://schemas.microsoft.com/office/powerpoint/2010/main" val="12351585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NemID bliver til </a:t>
            </a:r>
            <a:r>
              <a:rPr lang="da-DK" dirty="0" err="1"/>
              <a:t>MitID</a:t>
            </a:r>
            <a:r>
              <a:rPr lang="da-DK" dirty="0"/>
              <a:t> og </a:t>
            </a:r>
            <a:r>
              <a:rPr lang="da-DK" dirty="0" err="1"/>
              <a:t>NemLog</a:t>
            </a:r>
            <a:r>
              <a:rPr lang="da-DK" dirty="0"/>
              <a:t>-in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05F1E-74DD-4773-A098-7FD532B44DAA}" type="datetime3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October, 2018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993A5-71AC-4FC9-BA31-3E15C92EC108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7707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0" y="1871663"/>
            <a:ext cx="10728083" cy="41134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NemID bliver til MitID og NemLog-in</a:t>
            </a:r>
          </a:p>
        </p:txBody>
      </p:sp>
    </p:spTree>
    <p:extLst>
      <p:ext uri="{BB962C8B-B14F-4D97-AF65-F5344CB8AC3E}">
        <p14:creationId xmlns:p14="http://schemas.microsoft.com/office/powerpoint/2010/main" val="32099679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DB4D66B-6309-4A3B-94B8-2FCA80E4004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DB4D66B-6309-4A3B-94B8-2FCA80E40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DEBEC67-6A95-4D21-A98C-7B5C3BE080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8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93CB2-FC93-47ED-94BE-3E31845BA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Tak</a:t>
            </a:r>
            <a:r>
              <a:rPr lang="en-GB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18FA3-4A45-4916-BE84-0AB27C97F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9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04626D-7DD7-CF4A-9665-9D85591F39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5572" r="15884" b="7122"/>
          <a:stretch/>
        </p:blipFill>
        <p:spPr>
          <a:xfrm>
            <a:off x="719138" y="1255247"/>
            <a:ext cx="3731481" cy="50771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BA51346-FC5E-664D-B68D-AD458A8B07E4}"/>
              </a:ext>
            </a:extLst>
          </p:cNvPr>
          <p:cNvGrpSpPr/>
          <p:nvPr/>
        </p:nvGrpSpPr>
        <p:grpSpPr>
          <a:xfrm>
            <a:off x="4170186" y="1981297"/>
            <a:ext cx="6676948" cy="1727214"/>
            <a:chOff x="4673620" y="2016278"/>
            <a:chExt cx="5890078" cy="1523664"/>
          </a:xfrm>
        </p:grpSpPr>
        <p:pic>
          <p:nvPicPr>
            <p:cNvPr id="9" name="Logo">
              <a:extLst>
                <a:ext uri="{FF2B5EF4-FFF2-40B4-BE49-F238E27FC236}">
                  <a16:creationId xmlns:a16="http://schemas.microsoft.com/office/drawing/2014/main" id="{24216C77-95EC-E043-AD68-354724719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796" y="3228088"/>
              <a:ext cx="1001158" cy="2930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598C49-970B-6B4E-9217-2136A685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144" y="2016278"/>
              <a:ext cx="3083554" cy="6033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047F84-46FB-3543-ADC2-E6D369D32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863" y="3260886"/>
              <a:ext cx="1734386" cy="279056"/>
            </a:xfrm>
            <a:prstGeom prst="rect">
              <a:avLst/>
            </a:prstGeom>
          </p:spPr>
        </p:pic>
        <p:pic>
          <p:nvPicPr>
            <p:cNvPr id="10" name="Billede 1">
              <a:extLst>
                <a:ext uri="{FF2B5EF4-FFF2-40B4-BE49-F238E27FC236}">
                  <a16:creationId xmlns:a16="http://schemas.microsoft.com/office/drawing/2014/main" id="{92B15A0A-22FF-0743-A884-B792C7977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20" y="2188259"/>
              <a:ext cx="2109425" cy="50780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132904-C3D0-EA47-81BA-9D19C9AD233C}"/>
              </a:ext>
            </a:extLst>
          </p:cNvPr>
          <p:cNvGrpSpPr/>
          <p:nvPr/>
        </p:nvGrpSpPr>
        <p:grpSpPr>
          <a:xfrm>
            <a:off x="4464244" y="4807049"/>
            <a:ext cx="6703365" cy="1070526"/>
            <a:chOff x="4627258" y="4823827"/>
            <a:chExt cx="6703365" cy="1070526"/>
          </a:xfrm>
        </p:grpSpPr>
        <p:sp>
          <p:nvSpPr>
            <p:cNvPr id="12" name="Subtitle 6">
              <a:extLst>
                <a:ext uri="{FF2B5EF4-FFF2-40B4-BE49-F238E27FC236}">
                  <a16:creationId xmlns:a16="http://schemas.microsoft.com/office/drawing/2014/main" id="{693D151E-FD56-5B49-8020-9A41C2F0568D}"/>
                </a:ext>
              </a:extLst>
            </p:cNvPr>
            <p:cNvSpPr txBox="1">
              <a:spLocks/>
            </p:cNvSpPr>
            <p:nvPr/>
          </p:nvSpPr>
          <p:spPr>
            <a:xfrm>
              <a:off x="4627258" y="4823828"/>
              <a:ext cx="3391738" cy="30033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lang="en-GB" sz="1600" i="1" kern="1200" baseline="0" noProof="0" dirty="0" smtClean="0">
                  <a:solidFill>
                    <a:srgbClr val="32323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D8B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Rating af </a:t>
              </a: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NemID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nøgleapp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 </a:t>
              </a: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Store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D8B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ubtitle 6">
              <a:extLst>
                <a:ext uri="{FF2B5EF4-FFF2-40B4-BE49-F238E27FC236}">
                  <a16:creationId xmlns:a16="http://schemas.microsoft.com/office/drawing/2014/main" id="{BC990311-0243-4548-8823-91E7996D8CD9}"/>
                </a:ext>
              </a:extLst>
            </p:cNvPr>
            <p:cNvSpPr txBox="1">
              <a:spLocks/>
            </p:cNvSpPr>
            <p:nvPr/>
          </p:nvSpPr>
          <p:spPr>
            <a:xfrm>
              <a:off x="7671674" y="4823827"/>
              <a:ext cx="3658949" cy="30033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lang="en-GB" sz="1600" i="1" kern="1200" baseline="0" noProof="0" dirty="0" smtClean="0">
                  <a:solidFill>
                    <a:srgbClr val="32323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D8B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Rating af </a:t>
              </a: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NemID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nøgleapp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 Google Play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D8B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579996-BF50-474A-B3AE-DCD4D4B56A66}"/>
                </a:ext>
              </a:extLst>
            </p:cNvPr>
            <p:cNvGrpSpPr/>
            <p:nvPr/>
          </p:nvGrpSpPr>
          <p:grpSpPr>
            <a:xfrm>
              <a:off x="5610017" y="5143438"/>
              <a:ext cx="1426863" cy="250683"/>
              <a:chOff x="5266068" y="5143438"/>
              <a:chExt cx="1847438" cy="32457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9B6E4DB-F85C-0040-936F-10BF73CA6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6068" y="5143438"/>
                <a:ext cx="330461" cy="32457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DFD5F6C-2E17-AF45-8743-4D743B030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5312" y="5143438"/>
                <a:ext cx="330461" cy="32457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CD83955-6F96-8D4B-B3A5-4C689EF0F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4556" y="5143438"/>
                <a:ext cx="330461" cy="32457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F8205CD-5F53-214B-8456-D4B3BE444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3801" y="5143438"/>
                <a:ext cx="330461" cy="32457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C94E0C6-1BC5-044D-AC05-FB1E06E51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3045" y="5143438"/>
                <a:ext cx="330461" cy="324573"/>
              </a:xfrm>
              <a:prstGeom prst="rect">
                <a:avLst/>
              </a:prstGeom>
            </p:spPr>
          </p:pic>
        </p:grpSp>
        <p:sp>
          <p:nvSpPr>
            <p:cNvPr id="25" name="Subtitle 6">
              <a:extLst>
                <a:ext uri="{FF2B5EF4-FFF2-40B4-BE49-F238E27FC236}">
                  <a16:creationId xmlns:a16="http://schemas.microsoft.com/office/drawing/2014/main" id="{612DA83A-3FCE-DC41-A03D-E3C03D9F65B6}"/>
                </a:ext>
              </a:extLst>
            </p:cNvPr>
            <p:cNvSpPr txBox="1">
              <a:spLocks/>
            </p:cNvSpPr>
            <p:nvPr/>
          </p:nvSpPr>
          <p:spPr>
            <a:xfrm>
              <a:off x="4627258" y="5594022"/>
              <a:ext cx="3391738" cy="30033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lang="en-GB" sz="1600" i="1" kern="1200" baseline="0" noProof="0" dirty="0" smtClean="0">
                  <a:solidFill>
                    <a:srgbClr val="32323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ED8B00"/>
                </a:buClr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D8B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Nr. 1 i Værktøjer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D8B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8B88D5A-4BC2-6A49-AC26-24A8A7B7E69C}"/>
                </a:ext>
              </a:extLst>
            </p:cNvPr>
            <p:cNvGrpSpPr/>
            <p:nvPr/>
          </p:nvGrpSpPr>
          <p:grpSpPr>
            <a:xfrm>
              <a:off x="8787716" y="5139089"/>
              <a:ext cx="1426863" cy="250683"/>
              <a:chOff x="8562455" y="5139089"/>
              <a:chExt cx="1847438" cy="32457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643B0F7-A532-2347-A64B-89FF6F6D7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455" y="5139089"/>
                <a:ext cx="330461" cy="32457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FB172B9-B6CF-074D-96A0-EC771F1DD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1699" y="5139089"/>
                <a:ext cx="330461" cy="32457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A13FAAB-68A4-6D42-9719-AC0F544EC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0943" y="5139089"/>
                <a:ext cx="330461" cy="32457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0665B0B-5BEC-7041-844B-A8EDB9963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0188" y="5139089"/>
                <a:ext cx="330461" cy="32457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F22A4B-196D-E240-B4E0-1DE76D592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432" y="5139089"/>
                <a:ext cx="330461" cy="32457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4C13EFE-DBE3-A248-9C08-A80EEF776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856"/>
              <a:stretch/>
            </p:blipFill>
            <p:spPr>
              <a:xfrm>
                <a:off x="9700187" y="5139089"/>
                <a:ext cx="135963" cy="3245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52874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A3A6FC-D635-FE4C-B6C2-3AB2BFBB55F1}"/>
              </a:ext>
            </a:extLst>
          </p:cNvPr>
          <p:cNvSpPr/>
          <p:nvPr/>
        </p:nvSpPr>
        <p:spPr>
          <a:xfrm>
            <a:off x="1184275" y="5353050"/>
            <a:ext cx="368300" cy="17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495C5-EA19-4643-A8BB-82C816C3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første fire måneders udrulning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E890A-3196-6B4C-A5C7-232B73D079BE}"/>
              </a:ext>
            </a:extLst>
          </p:cNvPr>
          <p:cNvSpPr txBox="1"/>
          <p:nvPr/>
        </p:nvSpPr>
        <p:spPr>
          <a:xfrm>
            <a:off x="1454513" y="5384074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C95A1E-2E7E-3A43-BB56-0C319E057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6" y="1746255"/>
            <a:ext cx="10354679" cy="42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24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D4DAEB8-3878-5C4F-BE09-D03EF08040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9138" y="2178808"/>
          <a:ext cx="7643466" cy="403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Ellipse 20">
            <a:extLst>
              <a:ext uri="{FF2B5EF4-FFF2-40B4-BE49-F238E27FC236}">
                <a16:creationId xmlns:a16="http://schemas.microsoft.com/office/drawing/2014/main" id="{2D152DBF-0904-CF42-8BF2-7A4713E4D3DD}"/>
              </a:ext>
            </a:extLst>
          </p:cNvPr>
          <p:cNvSpPr/>
          <p:nvPr/>
        </p:nvSpPr>
        <p:spPr>
          <a:xfrm>
            <a:off x="9089264" y="4227202"/>
            <a:ext cx="669047" cy="6690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8142B7-2613-433C-AFCA-C9B3EC2A7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641" y="5083819"/>
            <a:ext cx="2635032" cy="784914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>
                <a:solidFill>
                  <a:schemeClr val="accent1"/>
                </a:solidFill>
              </a:rPr>
              <a:t>Yngste mand er </a:t>
            </a:r>
            <a:r>
              <a:rPr lang="da-DK" sz="1600" b="1" dirty="0">
                <a:solidFill>
                  <a:schemeClr val="accent1"/>
                </a:solidFill>
              </a:rPr>
              <a:t>8 år</a:t>
            </a:r>
            <a:br>
              <a:rPr lang="da-DK" sz="1600" b="1" dirty="0">
                <a:solidFill>
                  <a:schemeClr val="accent1"/>
                </a:solidFill>
              </a:rPr>
            </a:br>
            <a:r>
              <a:rPr lang="da-DK" sz="1600" dirty="0">
                <a:solidFill>
                  <a:schemeClr val="accent1"/>
                </a:solidFill>
              </a:rPr>
              <a:t>Ældste mand er </a:t>
            </a:r>
            <a:r>
              <a:rPr lang="da-DK" sz="1600" b="1" dirty="0">
                <a:solidFill>
                  <a:schemeClr val="accent1"/>
                </a:solidFill>
              </a:rPr>
              <a:t>97 år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F5605-DF3F-49C1-8193-1BFC7BFC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240739-7B0B-4735-A270-F9487EFF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Køn og alder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69D5C43-5FB7-9342-995A-BA298F4B5FCA}"/>
              </a:ext>
            </a:extLst>
          </p:cNvPr>
          <p:cNvSpPr txBox="1">
            <a:spLocks/>
          </p:cNvSpPr>
          <p:nvPr/>
        </p:nvSpPr>
        <p:spPr>
          <a:xfrm>
            <a:off x="9090763" y="3576293"/>
            <a:ext cx="2635032" cy="784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Yngste kvinde er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år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Ældste kvinde er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98 år</a:t>
            </a:r>
          </a:p>
        </p:txBody>
      </p:sp>
      <p:sp>
        <p:nvSpPr>
          <p:cNvPr id="17" name="Ellipse 20">
            <a:extLst>
              <a:ext uri="{FF2B5EF4-FFF2-40B4-BE49-F238E27FC236}">
                <a16:creationId xmlns:a16="http://schemas.microsoft.com/office/drawing/2014/main" id="{A502EDAB-9C72-9448-BE27-88CBE9D5D93E}"/>
              </a:ext>
            </a:extLst>
          </p:cNvPr>
          <p:cNvSpPr/>
          <p:nvPr/>
        </p:nvSpPr>
        <p:spPr>
          <a:xfrm>
            <a:off x="9089264" y="2719676"/>
            <a:ext cx="669047" cy="6690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C30CFA-14D6-4749-B601-B55BE2449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50" y="2845846"/>
            <a:ext cx="299073" cy="4338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CA6934-E387-244D-8A06-7634C839F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50" y="4352063"/>
            <a:ext cx="355394" cy="3553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16465C-19B6-3C43-A2C5-CABFFFD4AB33}"/>
              </a:ext>
            </a:extLst>
          </p:cNvPr>
          <p:cNvSpPr/>
          <p:nvPr/>
        </p:nvSpPr>
        <p:spPr>
          <a:xfrm>
            <a:off x="719138" y="5719281"/>
            <a:ext cx="7306173" cy="460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A0C2AD-BB0F-D647-BF93-53B24D721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18" y="5765673"/>
            <a:ext cx="190500" cy="2763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C3619-7321-1940-8633-7C63D9282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07" y="5753163"/>
            <a:ext cx="231140" cy="2311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1ED449-BC9A-0E49-90EB-09C42E129091}"/>
              </a:ext>
            </a:extLst>
          </p:cNvPr>
          <p:cNvSpPr/>
          <p:nvPr/>
        </p:nvSpPr>
        <p:spPr>
          <a:xfrm>
            <a:off x="873125" y="5136161"/>
            <a:ext cx="368300" cy="17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F8B451-A41A-E142-B443-CBFAA425842E}"/>
              </a:ext>
            </a:extLst>
          </p:cNvPr>
          <p:cNvSpPr txBox="1"/>
          <p:nvPr/>
        </p:nvSpPr>
        <p:spPr>
          <a:xfrm>
            <a:off x="1143363" y="5167185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13822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Transaktioner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3F72D364-8A43-0F44-B8DE-733D89826DCF}"/>
              </a:ext>
            </a:extLst>
          </p:cNvPr>
          <p:cNvGraphicFramePr/>
          <p:nvPr>
            <p:extLst/>
          </p:nvPr>
        </p:nvGraphicFramePr>
        <p:xfrm>
          <a:off x="638045" y="2037733"/>
          <a:ext cx="3658949" cy="333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16721AE3-D3F9-3C45-96AB-90886D417B19}"/>
              </a:ext>
            </a:extLst>
          </p:cNvPr>
          <p:cNvGraphicFramePr/>
          <p:nvPr>
            <p:extLst/>
          </p:nvPr>
        </p:nvGraphicFramePr>
        <p:xfrm>
          <a:off x="4969253" y="2037733"/>
          <a:ext cx="3658949" cy="333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Subtitle 6">
            <a:extLst>
              <a:ext uri="{FF2B5EF4-FFF2-40B4-BE49-F238E27FC236}">
                <a16:creationId xmlns:a16="http://schemas.microsoft.com/office/drawing/2014/main" id="{49E7A51C-9927-9F45-987B-24D8AAAD2F71}"/>
              </a:ext>
            </a:extLst>
          </p:cNvPr>
          <p:cNvSpPr txBox="1">
            <a:spLocks/>
          </p:cNvSpPr>
          <p:nvPr/>
        </p:nvSpPr>
        <p:spPr>
          <a:xfrm>
            <a:off x="1306286" y="1879429"/>
            <a:ext cx="2990708" cy="300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None/>
              <a:defRPr lang="en-GB" sz="1600" i="1" kern="1200" baseline="0" noProof="0" dirty="0" smtClean="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Fordeling transaktioner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på pc / mobil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Subtitle 6">
            <a:extLst>
              <a:ext uri="{FF2B5EF4-FFF2-40B4-BE49-F238E27FC236}">
                <a16:creationId xmlns:a16="http://schemas.microsoft.com/office/drawing/2014/main" id="{C8FCB036-BB06-514A-A4BA-8461AA856B23}"/>
              </a:ext>
            </a:extLst>
          </p:cNvPr>
          <p:cNvSpPr txBox="1">
            <a:spLocks/>
          </p:cNvSpPr>
          <p:nvPr/>
        </p:nvSpPr>
        <p:spPr>
          <a:xfrm>
            <a:off x="5601353" y="1879428"/>
            <a:ext cx="3026849" cy="300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8B00"/>
              </a:buClr>
              <a:buFont typeface="Arial" panose="020B0604020202020204" pitchFamily="34" charset="0"/>
              <a:buNone/>
              <a:defRPr lang="en-GB" sz="1600" i="1" kern="1200" baseline="0" noProof="0" dirty="0" smtClean="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D8B00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Fordeling transaktioner med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nøglekort, nøgleviser og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nøgleapp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48197A-B1D5-B04F-9F46-8A68E183C152}"/>
              </a:ext>
            </a:extLst>
          </p:cNvPr>
          <p:cNvGrpSpPr/>
          <p:nvPr/>
        </p:nvGrpSpPr>
        <p:grpSpPr>
          <a:xfrm>
            <a:off x="9218165" y="2944735"/>
            <a:ext cx="1534119" cy="1523451"/>
            <a:chOff x="7185694" y="2216800"/>
            <a:chExt cx="2108175" cy="2093515"/>
          </a:xfrm>
        </p:grpSpPr>
        <p:sp>
          <p:nvSpPr>
            <p:cNvPr id="52" name="Ellipse 3">
              <a:extLst>
                <a:ext uri="{FF2B5EF4-FFF2-40B4-BE49-F238E27FC236}">
                  <a16:creationId xmlns:a16="http://schemas.microsoft.com/office/drawing/2014/main" id="{A6FFCD5C-B8DA-6E49-9F9E-FCDC3727A138}"/>
                </a:ext>
              </a:extLst>
            </p:cNvPr>
            <p:cNvSpPr/>
            <p:nvPr/>
          </p:nvSpPr>
          <p:spPr>
            <a:xfrm>
              <a:off x="7200354" y="2216800"/>
              <a:ext cx="2093515" cy="20935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C66E927-0288-7C45-8C24-728A5D3DF5CD}"/>
                </a:ext>
              </a:extLst>
            </p:cNvPr>
            <p:cNvSpPr/>
            <p:nvPr/>
          </p:nvSpPr>
          <p:spPr>
            <a:xfrm>
              <a:off x="7185694" y="2410391"/>
              <a:ext cx="2093515" cy="1691777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0" marR="0" lvl="0" indent="0" algn="ctr" defTabSz="1087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6,55</a:t>
              </a:r>
              <a:b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transaktioner pr. aktiv </a:t>
              </a:r>
              <a:r>
                <a:rPr kumimoji="0" lang="da-DK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nøgleapp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1087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(sep. 18)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9380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Sikkerhed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2A2F9-3CB2-4D03-A635-93C236A4B667}" type="datetime1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05/10/2018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261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3 ”lag” beskytter ved godkendelse af transaktioner med NemID </a:t>
            </a:r>
            <a:r>
              <a:rPr lang="da-DK" dirty="0" err="1"/>
              <a:t>nøgleapp</a:t>
            </a:r>
            <a:r>
              <a:rPr lang="da-DK" dirty="0"/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Beskyttelse af NemID </a:t>
            </a:r>
            <a:r>
              <a:rPr lang="da-DK" dirty="0" err="1"/>
              <a:t>nøgleapp</a:t>
            </a:r>
            <a:endParaRPr lang="da-DK" dirty="0"/>
          </a:p>
        </p:txBody>
      </p:sp>
      <p:sp>
        <p:nvSpPr>
          <p:cNvPr id="6" name="TextBox 1"/>
          <p:cNvSpPr txBox="1"/>
          <p:nvPr/>
        </p:nvSpPr>
        <p:spPr>
          <a:xfrm>
            <a:off x="4934648" y="4183846"/>
            <a:ext cx="2603836" cy="288439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0" cap="none" spc="0" normalizeH="0" baseline="0" noProof="0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2. Appkode på nøgleapp</a:t>
            </a:r>
          </a:p>
        </p:txBody>
      </p:sp>
      <p:sp>
        <p:nvSpPr>
          <p:cNvPr id="7" name="TextBox 32"/>
          <p:cNvSpPr txBox="1"/>
          <p:nvPr/>
        </p:nvSpPr>
        <p:spPr>
          <a:xfrm>
            <a:off x="2008518" y="4183847"/>
            <a:ext cx="2603836" cy="909318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1. </a:t>
            </a:r>
            <a:r>
              <a:rPr kumimoji="0" lang="da-D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App</a:t>
            </a: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 er tilknyttet </a:t>
            </a:r>
            <a:r>
              <a:rPr kumimoji="0" lang="da-D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NemID</a:t>
            </a: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 bruger og brugerens </a:t>
            </a:r>
            <a:r>
              <a:rPr kumimoji="0" lang="da-D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device</a:t>
            </a: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 </a:t>
            </a: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via </a:t>
            </a:r>
            <a:r>
              <a:rPr kumimoji="0" lang="da-D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NemID</a:t>
            </a: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 autentifikation i forbindelse med førstegangsaktiveringen af </a:t>
            </a:r>
            <a:r>
              <a:rPr kumimoji="0" lang="da-D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appen</a:t>
            </a: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rgbClr val="1C2935"/>
              </a:solidFill>
              <a:effectLst/>
              <a:uLnTx/>
              <a:uFillTx/>
              <a:latin typeface="Calibri"/>
              <a:ea typeface="ＭＳ Ｐゴシック"/>
              <a:cs typeface="Century Gothic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854677" y="4188018"/>
            <a:ext cx="2603836" cy="288439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0" cap="none" spc="0" normalizeH="0" baseline="0" noProof="0">
                <a:ln>
                  <a:noFill/>
                </a:ln>
                <a:solidFill>
                  <a:srgbClr val="1C2935"/>
                </a:solidFill>
                <a:effectLst/>
                <a:uLnTx/>
                <a:uFillTx/>
                <a:latin typeface="Calibri"/>
                <a:ea typeface="ＭＳ Ｐゴシック"/>
                <a:cs typeface="Century Gothic"/>
              </a:rPr>
              <a:t>3. Lås på den mobile enhed</a:t>
            </a:r>
          </a:p>
        </p:txBody>
      </p:sp>
      <p:cxnSp>
        <p:nvCxnSpPr>
          <p:cNvPr id="27" name="Straight Connector 44"/>
          <p:cNvCxnSpPr>
            <a:cxnSpLocks/>
          </p:cNvCxnSpPr>
          <p:nvPr/>
        </p:nvCxnSpPr>
        <p:spPr>
          <a:xfrm flipH="1">
            <a:off x="2627728" y="3400625"/>
            <a:ext cx="5714429" cy="12222"/>
          </a:xfrm>
          <a:prstGeom prst="line">
            <a:avLst/>
          </a:prstGeom>
          <a:ln w="254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4934649" y="2866398"/>
            <a:ext cx="1092530" cy="10925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854679" y="2858900"/>
            <a:ext cx="1092530" cy="10925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030661" y="2866398"/>
            <a:ext cx="1092530" cy="10925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illede 17">
            <a:extLst>
              <a:ext uri="{FF2B5EF4-FFF2-40B4-BE49-F238E27FC236}">
                <a16:creationId xmlns:a16="http://schemas.microsoft.com/office/drawing/2014/main" id="{B2E88E66-348C-3641-A568-D48923F95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9" y="2942918"/>
            <a:ext cx="785793" cy="785793"/>
          </a:xfrm>
          <a:prstGeom prst="rect">
            <a:avLst/>
          </a:prstGeom>
        </p:spPr>
      </p:pic>
      <p:pic>
        <p:nvPicPr>
          <p:cNvPr id="20" name="Billede 21">
            <a:extLst>
              <a:ext uri="{FF2B5EF4-FFF2-40B4-BE49-F238E27FC236}">
                <a16:creationId xmlns:a16="http://schemas.microsoft.com/office/drawing/2014/main" id="{98D72C1A-7BB1-DC44-A8F1-3A4C2B9F8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18" y="3059599"/>
            <a:ext cx="682051" cy="682051"/>
          </a:xfrm>
          <a:prstGeom prst="rect">
            <a:avLst/>
          </a:prstGeom>
        </p:spPr>
      </p:pic>
      <p:pic>
        <p:nvPicPr>
          <p:cNvPr id="23" name="Billede 25">
            <a:extLst>
              <a:ext uri="{FF2B5EF4-FFF2-40B4-BE49-F238E27FC236}">
                <a16:creationId xmlns:a16="http://schemas.microsoft.com/office/drawing/2014/main" id="{DD44CA20-82DD-FE42-A8FE-CA4A8A340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09" y="3055155"/>
            <a:ext cx="683123" cy="6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712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9039883-221B-B248-8D94-51C62CBE7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41" y="1498914"/>
            <a:ext cx="1680425" cy="33909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8A6705-C580-7D45-BF73-25FA832CA864}"/>
              </a:ext>
            </a:extLst>
          </p:cNvPr>
          <p:cNvSpPr/>
          <p:nvPr/>
        </p:nvSpPr>
        <p:spPr>
          <a:xfrm>
            <a:off x="8516280" y="1870689"/>
            <a:ext cx="1474745" cy="2641443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8AD7-FD90-49A6-A927-C9386D74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49D172-9EAA-47AE-ABAA-7D447C64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NemID </a:t>
            </a:r>
            <a:r>
              <a:rPr lang="da-DK" dirty="0" err="1"/>
              <a:t>nøgleapp</a:t>
            </a:r>
            <a:r>
              <a:rPr lang="da-DK" dirty="0"/>
              <a:t> reducerer </a:t>
            </a:r>
            <a:r>
              <a:rPr lang="da-DK" dirty="0" err="1"/>
              <a:t>phishing</a:t>
            </a:r>
            <a:br>
              <a:rPr lang="da-DK" dirty="0"/>
            </a:b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34B3C094-B849-7D46-9A33-9D6EBAF40AB5}"/>
              </a:ext>
            </a:extLst>
          </p:cNvPr>
          <p:cNvSpPr txBox="1"/>
          <p:nvPr/>
        </p:nvSpPr>
        <p:spPr>
          <a:xfrm>
            <a:off x="4752079" y="5038215"/>
            <a:ext cx="2603836" cy="589378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Færre vil benytte 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apps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der digitaliserer nøglekortet</a:t>
            </a: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40B2E825-E812-144B-941D-DD53261042B8}"/>
              </a:ext>
            </a:extLst>
          </p:cNvPr>
          <p:cNvSpPr txBox="1"/>
          <p:nvPr/>
        </p:nvSpPr>
        <p:spPr>
          <a:xfrm>
            <a:off x="1552110" y="5038216"/>
            <a:ext cx="2603836" cy="589378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Færre vil tage billeder 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 deres nøglekort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1C5C9D0-2F82-6040-94BB-B2DD231171D1}"/>
              </a:ext>
            </a:extLst>
          </p:cNvPr>
          <p:cNvSpPr txBox="1"/>
          <p:nvPr/>
        </p:nvSpPr>
        <p:spPr>
          <a:xfrm>
            <a:off x="7952047" y="5042387"/>
            <a:ext cx="2603836" cy="589378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vises tydeligt, 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 du logger ind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D792D7-1C42-984F-A64F-350BA1F89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73" y="1498914"/>
            <a:ext cx="1680425" cy="3390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2194F1-7790-9146-942C-391928C12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04" y="1493000"/>
            <a:ext cx="1680425" cy="3390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32AEF2-12E4-6140-9BF7-8D39A96727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20459" r="10136" b="44336"/>
          <a:stretch/>
        </p:blipFill>
        <p:spPr>
          <a:xfrm>
            <a:off x="8542021" y="2394487"/>
            <a:ext cx="1423261" cy="11236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83B5B0-5CE6-EC46-A353-AB14B799C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50" y="1870689"/>
            <a:ext cx="1485069" cy="264144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B843A19-B22B-2C46-992A-F92595FE47A0}"/>
              </a:ext>
            </a:extLst>
          </p:cNvPr>
          <p:cNvSpPr/>
          <p:nvPr/>
        </p:nvSpPr>
        <p:spPr>
          <a:xfrm>
            <a:off x="2116343" y="1870689"/>
            <a:ext cx="1474745" cy="2641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25DD68-D93B-0B42-9B3F-4133C26614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9" t="8088" r="18421" b="17805"/>
          <a:stretch/>
        </p:blipFill>
        <p:spPr>
          <a:xfrm>
            <a:off x="2116342" y="1870688"/>
            <a:ext cx="1474745" cy="2641443"/>
          </a:xfrm>
          <a:prstGeom prst="rect">
            <a:avLst/>
          </a:prstGeom>
        </p:spPr>
      </p:pic>
      <p:sp>
        <p:nvSpPr>
          <p:cNvPr id="17" name="Ellipse 20">
            <a:extLst>
              <a:ext uri="{FF2B5EF4-FFF2-40B4-BE49-F238E27FC236}">
                <a16:creationId xmlns:a16="http://schemas.microsoft.com/office/drawing/2014/main" id="{53AFE5BD-8853-EB41-B460-AC92DCA40286}"/>
              </a:ext>
            </a:extLst>
          </p:cNvPr>
          <p:cNvSpPr/>
          <p:nvPr/>
        </p:nvSpPr>
        <p:spPr>
          <a:xfrm>
            <a:off x="8595546" y="2342235"/>
            <a:ext cx="1291358" cy="1291358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0459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RPXPKyTvynzBKhdCcy_A"/>
</p:tagLst>
</file>

<file path=ppt/theme/theme1.xml><?xml version="1.0" encoding="utf-8"?>
<a:theme xmlns:a="http://schemas.openxmlformats.org/drawingml/2006/main" name="Nets PowerPoints template 16:9">
  <a:themeElements>
    <a:clrScheme name="Nets">
      <a:dk1>
        <a:srgbClr val="000000"/>
      </a:dk1>
      <a:lt1>
        <a:srgbClr val="FFFFFF"/>
      </a:lt1>
      <a:dk2>
        <a:srgbClr val="BABABA"/>
      </a:dk2>
      <a:lt2>
        <a:srgbClr val="EBEBEB"/>
      </a:lt2>
      <a:accent1>
        <a:srgbClr val="005776"/>
      </a:accent1>
      <a:accent2>
        <a:srgbClr val="6E9FBC"/>
      </a:accent2>
      <a:accent3>
        <a:srgbClr val="ED8B00"/>
      </a:accent3>
      <a:accent4>
        <a:srgbClr val="C9E9FB"/>
      </a:accent4>
      <a:accent5>
        <a:srgbClr val="82D0F5"/>
      </a:accent5>
      <a:accent6>
        <a:srgbClr val="00BEF0"/>
      </a:accent6>
      <a:hlink>
        <a:srgbClr val="ED8B00"/>
      </a:hlink>
      <a:folHlink>
        <a:srgbClr val="005776"/>
      </a:folHlink>
    </a:clrScheme>
    <a:fontScheme name="Ne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.potx" id="{436D1F2E-A173-4CBD-BAD7-6CA2BECE5EA5}" vid="{B2C7DC36-7EEC-4086-8515-1026A4455C62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84A0F0B263048AA419965259787F7" ma:contentTypeVersion="1" ma:contentTypeDescription="Create a new document." ma:contentTypeScope="" ma:versionID="0b2fd308b060c256e5424761f7b957c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AEF709-3778-4C83-91F1-93C5792FDB64}"/>
</file>

<file path=customXml/itemProps2.xml><?xml version="1.0" encoding="utf-8"?>
<ds:datastoreItem xmlns:ds="http://schemas.openxmlformats.org/officeDocument/2006/customXml" ds:itemID="{7ED2F865-8A0F-4720-9E10-E59184F80849}"/>
</file>

<file path=customXml/itemProps3.xml><?xml version="1.0" encoding="utf-8"?>
<ds:datastoreItem xmlns:ds="http://schemas.openxmlformats.org/officeDocument/2006/customXml" ds:itemID="{0CEDFAD6-44FF-485E-83AF-C9E892309438}"/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</Template>
  <TotalTime>0</TotalTime>
  <Words>444</Words>
  <Application>Microsoft Office PowerPoint</Application>
  <PresentationFormat>Widescreen</PresentationFormat>
  <Paragraphs>83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Century Gothic</vt:lpstr>
      <vt:lpstr>Times New Roman</vt:lpstr>
      <vt:lpstr>Nets PowerPoints template 16:9</vt:lpstr>
      <vt:lpstr>think-cell Slide</vt:lpstr>
      <vt:lpstr>Hvad har NemID nøgleapp betydet for NemID?</vt:lpstr>
      <vt:lpstr>PowerPoint Presentation</vt:lpstr>
      <vt:lpstr>De første fire måneders udrulning </vt:lpstr>
      <vt:lpstr>Køn og alder</vt:lpstr>
      <vt:lpstr>Transaktioner</vt:lpstr>
      <vt:lpstr>PowerPoint Presentation</vt:lpstr>
      <vt:lpstr>Sikkerhed</vt:lpstr>
      <vt:lpstr>Beskyttelse af NemID nøgleapp</vt:lpstr>
      <vt:lpstr>NemID nøgleapp reducerer phishing </vt:lpstr>
      <vt:lpstr>Nye muligheder for NemID tjenesteudbydere</vt:lpstr>
      <vt:lpstr>Nye muligheder for NemID tjenesteudbydere</vt:lpstr>
      <vt:lpstr>Udviklingen i nye NemID tjenesteudbydere</vt:lpstr>
      <vt:lpstr>Det siger kunderne om NemID</vt:lpstr>
      <vt:lpstr>NemID bliver til MitID og NemLog-in</vt:lpstr>
      <vt:lpstr>NemID bliver til MitID og NemLog-in</vt:lpstr>
      <vt:lpstr>Tak!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2018-05-01T12:30:48Z</dcterms:created>
  <dcterms:modified xsi:type="dcterms:W3CDTF">2018-10-05T11:54:30Z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stomerId">
    <vt:lpwstr>nets</vt:lpwstr>
  </property>
  <property fmtid="{D5CDD505-2E9C-101B-9397-08002B2CF9AE}" pid="4" name="TemplateId">
    <vt:lpwstr>636610332759133965</vt:lpwstr>
  </property>
  <property fmtid="{D5CDD505-2E9C-101B-9397-08002B2CF9AE}" pid="5" name="UserProfileId">
    <vt:lpwstr>636306943622504924</vt:lpwstr>
  </property>
  <property fmtid="{D5CDD505-2E9C-101B-9397-08002B2CF9AE}" pid="6" name="ContentTypeId">
    <vt:lpwstr>0x0101000A984A0F0B263048AA419965259787F7</vt:lpwstr>
  </property>
</Properties>
</file>